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4" r:id="rId2"/>
    <p:sldId id="430" r:id="rId3"/>
    <p:sldId id="411" r:id="rId4"/>
    <p:sldId id="431" r:id="rId5"/>
    <p:sldId id="432" r:id="rId6"/>
    <p:sldId id="413" r:id="rId7"/>
    <p:sldId id="414" r:id="rId8"/>
    <p:sldId id="415" r:id="rId9"/>
    <p:sldId id="416" r:id="rId10"/>
    <p:sldId id="499" r:id="rId11"/>
    <p:sldId id="266" r:id="rId12"/>
    <p:sldId id="500" r:id="rId13"/>
    <p:sldId id="501" r:id="rId14"/>
    <p:sldId id="502" r:id="rId15"/>
    <p:sldId id="503" r:id="rId16"/>
    <p:sldId id="504" r:id="rId17"/>
    <p:sldId id="505" r:id="rId18"/>
    <p:sldId id="307" r:id="rId19"/>
    <p:sldId id="355" r:id="rId20"/>
    <p:sldId id="417" r:id="rId21"/>
    <p:sldId id="418" r:id="rId22"/>
    <p:sldId id="1270" r:id="rId23"/>
    <p:sldId id="313" r:id="rId24"/>
    <p:sldId id="1271" r:id="rId25"/>
    <p:sldId id="497" r:id="rId26"/>
    <p:sldId id="498" r:id="rId27"/>
    <p:sldId id="506" r:id="rId28"/>
    <p:sldId id="507" r:id="rId29"/>
    <p:sldId id="1266" r:id="rId30"/>
    <p:sldId id="1267" r:id="rId31"/>
    <p:sldId id="126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9FF"/>
    <a:srgbClr val="2F1705"/>
    <a:srgbClr val="06FF02"/>
    <a:srgbClr val="017500"/>
    <a:srgbClr val="59B4B9"/>
    <a:srgbClr val="FF6600"/>
    <a:srgbClr val="1A1A1A"/>
    <a:srgbClr val="ECE4CD"/>
    <a:srgbClr val="F4ECD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798" autoAdjust="0"/>
    <p:restoredTop sz="96953" autoAdjust="0"/>
  </p:normalViewPr>
  <p:slideViewPr>
    <p:cSldViewPr>
      <p:cViewPr>
        <p:scale>
          <a:sx n="100" d="100"/>
          <a:sy n="100" d="100"/>
        </p:scale>
        <p:origin x="1112" y="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2481C-0D19-4BC8-B237-350CD698D662}" type="datetimeFigureOut">
              <a:rPr lang="en-AU" smtClean="0"/>
              <a:pPr/>
              <a:t>11/4/20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025A9-84B2-4894-A4B9-FBD34EC99AE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206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FF71A-5489-4EA7-BBF1-E5E3C68B48BA}" type="datetimeFigureOut">
              <a:rPr lang="en-AU" smtClean="0"/>
              <a:pPr/>
              <a:t>11/4/20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0A0BE-BADB-406B-831E-38B6FB77CD9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82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04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CF0678-BF22-F24E-B696-14CF4C11FA0E}" type="slidenum">
              <a:rPr lang="de-DE">
                <a:latin typeface="Times New Roman" pitchFamily="-112" charset="0"/>
              </a:rPr>
              <a:pPr/>
              <a:t>10</a:t>
            </a:fld>
            <a:endParaRPr lang="de-DE">
              <a:latin typeface="Times New Roman" pitchFamily="-112" charset="0"/>
            </a:endParaRPr>
          </a:p>
        </p:txBody>
      </p:sp>
      <p:sp>
        <p:nvSpPr>
          <p:cNvPr id="1658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  <a:solidFill>
            <a:srgbClr val="FFFFFF"/>
          </a:solidFill>
          <a:ln/>
        </p:spPr>
      </p:sp>
      <p:sp>
        <p:nvSpPr>
          <p:cNvPr id="16589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6574" y="4862237"/>
            <a:ext cx="5206153" cy="460632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9472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690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CF0678-BF22-F24E-B696-14CF4C11FA0E}" type="slidenum">
              <a:rPr lang="de-DE">
                <a:latin typeface="Times New Roman" pitchFamily="-112" charset="0"/>
              </a:rPr>
              <a:pPr/>
              <a:t>25</a:t>
            </a:fld>
            <a:endParaRPr lang="de-DE">
              <a:latin typeface="Times New Roman" pitchFamily="-112" charset="0"/>
            </a:endParaRPr>
          </a:p>
        </p:txBody>
      </p:sp>
      <p:sp>
        <p:nvSpPr>
          <p:cNvPr id="1658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  <a:solidFill>
            <a:srgbClr val="FFFFFF"/>
          </a:solidFill>
          <a:ln/>
        </p:spPr>
      </p:sp>
      <p:sp>
        <p:nvSpPr>
          <p:cNvPr id="16589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6574" y="4862237"/>
            <a:ext cx="5206153" cy="460632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3522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3100D5-8C44-4FE0-A24D-49A3640E2A75}" type="slidenum">
              <a:rPr lang="en-US"/>
              <a:pPr/>
              <a:t>30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</p:spPr>
        <p:txBody>
          <a:bodyPr lIns="90571" tIns="45286" rIns="90571" bIns="45286"/>
          <a:lstStyle/>
          <a:p>
            <a:r>
              <a:rPr lang="en-US" dirty="0"/>
              <a:t>[ GENERAL NOTE: Focus on diagram, say it’s more powerful than WTA]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AvA</a:t>
            </a:r>
            <a:r>
              <a:rPr lang="en-US" dirty="0"/>
              <a:t> (All versus all)</a:t>
            </a:r>
          </a:p>
          <a:p>
            <a:r>
              <a:rPr lang="en-US" dirty="0"/>
              <a:t>	expand representation space</a:t>
            </a:r>
          </a:p>
          <a:p>
            <a:r>
              <a:rPr lang="en-US" dirty="0"/>
              <a:t>	learn (k choose 2) classifiers</a:t>
            </a:r>
          </a:p>
          <a:p>
            <a:r>
              <a:rPr lang="en-US" dirty="0"/>
              <a:t>	separate each pair of classes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for example </a:t>
            </a:r>
            <a:r>
              <a:rPr lang="en-US" dirty="0" err="1"/>
              <a:t>Vred,green</a:t>
            </a:r>
            <a:r>
              <a:rPr lang="en-US" dirty="0"/>
              <a:t> separates all red points from greed points</a:t>
            </a:r>
          </a:p>
          <a:p>
            <a:endParaRPr lang="en-US" dirty="0"/>
          </a:p>
          <a:p>
            <a:r>
              <a:rPr lang="en-US" dirty="0"/>
              <a:t>Decision Surface</a:t>
            </a:r>
          </a:p>
          <a:p>
            <a:r>
              <a:rPr lang="en-US" dirty="0"/>
              <a:t>	Can cover any </a:t>
            </a:r>
            <a:r>
              <a:rPr lang="en-US" i="1" dirty="0"/>
              <a:t>example set </a:t>
            </a:r>
            <a:r>
              <a:rPr lang="en-US" dirty="0"/>
              <a:t>the WTA can generate</a:t>
            </a:r>
          </a:p>
          <a:p>
            <a:r>
              <a:rPr lang="en-US" dirty="0"/>
              <a:t>	BUT </a:t>
            </a:r>
          </a:p>
          <a:p>
            <a:r>
              <a:rPr lang="en-US" dirty="0"/>
              <a:t>           1. TOO COMPLEX</a:t>
            </a:r>
          </a:p>
          <a:p>
            <a:r>
              <a:rPr lang="en-US" dirty="0"/>
              <a:t>	  2. AMBIGUOUS – Black regions are unknown</a:t>
            </a:r>
          </a:p>
          <a:p>
            <a:r>
              <a:rPr lang="en-US" dirty="0"/>
              <a:t>	      tournament or majority vote necessary </a:t>
            </a:r>
          </a:p>
        </p:txBody>
      </p:sp>
    </p:spTree>
    <p:extLst>
      <p:ext uri="{BB962C8B-B14F-4D97-AF65-F5344CB8AC3E}">
        <p14:creationId xmlns:p14="http://schemas.microsoft.com/office/powerpoint/2010/main" val="1017828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949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3189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96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9403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7581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745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890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705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1039901"/>
            <a:ext cx="9144000" cy="5824800"/>
          </a:xfrm>
          <a:solidFill>
            <a:schemeClr val="bg1">
              <a:lumMod val="75000"/>
            </a:schemeClr>
          </a:solidFill>
        </p:spPr>
        <p:txBody>
          <a:bodyPr anchor="ctr" anchorCtr="0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18" y="1342800"/>
            <a:ext cx="4716000" cy="1656000"/>
          </a:xfrm>
          <a:solidFill>
            <a:srgbClr val="ECE4CD">
              <a:alpha val="89804"/>
            </a:srgbClr>
          </a:solidFill>
          <a:ln>
            <a:noFill/>
          </a:ln>
        </p:spPr>
        <p:txBody>
          <a:bodyPr tIns="0" bIns="252000">
            <a:normAutofit/>
          </a:bodyPr>
          <a:lstStyle>
            <a:lvl1pPr marL="444500" indent="0" algn="l">
              <a:defRPr sz="34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636" y="2714400"/>
            <a:ext cx="4212000" cy="288000"/>
          </a:xfrm>
          <a:solidFill>
            <a:srgbClr val="000000">
              <a:alpha val="65098"/>
            </a:srgbClr>
          </a:solidFill>
          <a:ln>
            <a:noFill/>
          </a:ln>
        </p:spPr>
        <p:txBody>
          <a:bodyPr tIns="0" bIns="0" anchor="ctr" anchorCtr="0">
            <a:normAutofit/>
          </a:bodyPr>
          <a:lstStyle>
            <a:lvl1pPr marL="104775" indent="0" algn="l">
              <a:buNone/>
              <a:defRPr sz="85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36970"/>
            <a:ext cx="9144000" cy="306000"/>
          </a:xfrm>
          <a:solidFill>
            <a:srgbClr val="ECE4CD">
              <a:alpha val="8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850" b="1" kern="1200" cap="all" baseline="0" dirty="0" smtClean="0">
                <a:solidFill>
                  <a:srgbClr val="1A1A1A"/>
                </a:solidFill>
                <a:latin typeface="+mj-lt"/>
                <a:ea typeface="+mj-ea"/>
                <a:cs typeface="Arial" pitchFamily="34" charset="0"/>
              </a:defRPr>
            </a:lvl1pPr>
            <a:lvl2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2pPr>
            <a:lvl3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3pPr>
            <a:lvl4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4pPr>
            <a:lvl5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AU" sz="1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                   </a:t>
            </a:r>
            <a:endParaRPr lang="en-AU" dirty="0"/>
          </a:p>
        </p:txBody>
      </p:sp>
      <p:grpSp>
        <p:nvGrpSpPr>
          <p:cNvPr id="3186" name="Group 3185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3185" name="Rectangle 3184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File:NUST Vector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Banne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1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444500" indent="0" algn="l" defTabSz="914400" rtl="0" eaLnBrk="1" latinLnBrk="0" hangingPunct="1">
              <a:spcBef>
                <a:spcPct val="0"/>
              </a:spcBef>
              <a:buNone/>
            </a:pPr>
            <a:endParaRPr lang="en-AU" sz="3400" b="1" kern="1200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C421E88C-B6AA-7E46-B7A8-B771FCB46927}" type="datetime1">
              <a:rPr lang="en-US" smtClean="0"/>
              <a:t>4/11/20</a:t>
            </a:fld>
            <a:endParaRPr lang="en-AU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File:NUST Vector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Strip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092156E0-C7F3-7F44-93C7-062882DFD28C}" type="datetime1">
              <a:rPr lang="en-US" smtClean="0"/>
              <a:t>4/11/20</a:t>
            </a:fld>
            <a:endParaRPr lang="en-A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73825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2006"/>
            <a:ext cx="4040188" cy="372415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2006"/>
            <a:ext cx="4041775" cy="372415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5133BAA0-5645-FC4F-84A4-0A040C82F26E}" type="datetime1">
              <a:rPr lang="en-US" smtClean="0"/>
              <a:t>4/11/20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1EA639B-611B-5E4F-AC51-2BABC1313222}" type="datetime1">
              <a:rPr lang="en-US" smtClean="0"/>
              <a:t>4/11/20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65332"/>
            <a:ext cx="21336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20647"/>
            <a:ext cx="82296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0464" y="1203159"/>
            <a:ext cx="8229600" cy="49210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>
                <a:solidFill>
                  <a:schemeClr val="accent3"/>
                </a:solidFill>
              </a:defRPr>
            </a:lvl2pPr>
            <a:lvl3pPr>
              <a:defRPr sz="1800"/>
            </a:lvl3pPr>
            <a:lvl4pPr>
              <a:defRPr sz="1600">
                <a:solidFill>
                  <a:schemeClr val="accent3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945083"/>
            <a:ext cx="8691879" cy="63343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015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969" y="6544394"/>
            <a:ext cx="9162000" cy="324000"/>
          </a:xfrm>
          <a:prstGeom prst="rect">
            <a:avLst/>
          </a:prstGeom>
          <a:solidFill>
            <a:srgbClr val="ECE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 anchorCtr="0"/>
          <a:lstStyle/>
          <a:p>
            <a:pPr marL="6746875" indent="0" algn="l"/>
            <a:endParaRPr lang="en-AU" sz="8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675" y="1412776"/>
            <a:ext cx="82296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675" y="2060848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73825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62000" cy="108000"/>
          </a:xfrm>
          <a:prstGeom prst="rect">
            <a:avLst/>
          </a:prstGeom>
          <a:solidFill>
            <a:srgbClr val="ECE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 anchorCtr="0"/>
          <a:lstStyle/>
          <a:p>
            <a:pPr marL="6762750" indent="0" algn="l"/>
            <a:endParaRPr lang="en-AU" sz="850" dirty="0">
              <a:latin typeface="+mj-lt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2C80DE1D-FB67-1E46-BD04-D14DE58A7F5C}" type="datetime1">
              <a:rPr lang="en-US" smtClean="0"/>
              <a:t>4/11/20</a:t>
            </a:fld>
            <a:endParaRPr lang="en-AU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File:NUST Vector.sv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3" r:id="rId4"/>
    <p:sldLayoutId id="2147483655" r:id="rId5"/>
    <p:sldLayoutId id="2147483661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1A1A1A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A1A1A"/>
        </a:buClr>
        <a:buFont typeface="Wingdings" pitchFamily="2" charset="2"/>
        <a:buChar char=""/>
        <a:defRPr sz="24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•"/>
        <a:defRPr sz="24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16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16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12.m4a"/><Relationship Id="rId7" Type="http://schemas.openxmlformats.org/officeDocument/2006/relationships/image" Target="../media/image28.png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3.m4a"/><Relationship Id="rId7" Type="http://schemas.openxmlformats.org/officeDocument/2006/relationships/image" Target="../media/image34.png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media14.m4a"/><Relationship Id="rId7" Type="http://schemas.openxmlformats.org/officeDocument/2006/relationships/image" Target="../media/image37.png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NULL"/><Relationship Id="rId12" Type="http://schemas.openxmlformats.org/officeDocument/2006/relationships/image" Target="../media/image1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2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audio" Target="../media/media19.m4a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microsoft.com/office/2007/relationships/media" Target="../media/media19.m4a"/><Relationship Id="rId1" Type="http://schemas.openxmlformats.org/officeDocument/2006/relationships/tags" Target="../tags/tag1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.pn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audio" Target="../media/media20.m4a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microsoft.com/office/2007/relationships/media" Target="../media/media20.m4a"/><Relationship Id="rId1" Type="http://schemas.openxmlformats.org/officeDocument/2006/relationships/tags" Target="../tags/tag1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.png"/><Relationship Id="rId1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audio" Target="../media/media21.m4a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microsoft.com/office/2007/relationships/media" Target="../media/media21.m4a"/><Relationship Id="rId1" Type="http://schemas.openxmlformats.org/officeDocument/2006/relationships/tags" Target="../tags/tag1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49.png"/><Relationship Id="rId15" Type="http://schemas.openxmlformats.org/officeDocument/2006/relationships/image" Target="../media/image2.png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53.png"/><Relationship Id="rId3" Type="http://schemas.openxmlformats.org/officeDocument/2006/relationships/audio" Target="../media/media23.m4a"/><Relationship Id="rId7" Type="http://schemas.openxmlformats.org/officeDocument/2006/relationships/image" Target="../media/image180.png"/><Relationship Id="rId12" Type="http://schemas.openxmlformats.org/officeDocument/2006/relationships/image" Target="../media/image100.png"/><Relationship Id="rId2" Type="http://schemas.microsoft.com/office/2007/relationships/media" Target="../media/media23.m4a"/><Relationship Id="rId1" Type="http://schemas.openxmlformats.org/officeDocument/2006/relationships/tags" Target="../tags/tag18.xml"/><Relationship Id="rId6" Type="http://schemas.openxmlformats.org/officeDocument/2006/relationships/image" Target="../media/image52.png"/><Relationship Id="rId11" Type="http://schemas.openxmlformats.org/officeDocument/2006/relationships/image" Target="../media/image130.png"/><Relationship Id="rId5" Type="http://schemas.openxmlformats.org/officeDocument/2006/relationships/image" Target="../media/image51.png"/><Relationship Id="rId10" Type="http://schemas.openxmlformats.org/officeDocument/2006/relationships/image" Target="../media/image1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0.png"/><Relationship Id="rId1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56.png"/><Relationship Id="rId3" Type="http://schemas.openxmlformats.org/officeDocument/2006/relationships/audio" Target="../media/media24.m4a"/><Relationship Id="rId7" Type="http://schemas.openxmlformats.org/officeDocument/2006/relationships/image" Target="../media/image180.png"/><Relationship Id="rId12" Type="http://schemas.openxmlformats.org/officeDocument/2006/relationships/image" Target="../media/image100.png"/><Relationship Id="rId2" Type="http://schemas.microsoft.com/office/2007/relationships/media" Target="../media/media24.m4a"/><Relationship Id="rId1" Type="http://schemas.openxmlformats.org/officeDocument/2006/relationships/tags" Target="../tags/tag19.xml"/><Relationship Id="rId6" Type="http://schemas.openxmlformats.org/officeDocument/2006/relationships/image" Target="../media/image55.png"/><Relationship Id="rId11" Type="http://schemas.openxmlformats.org/officeDocument/2006/relationships/image" Target="../media/image130.png"/><Relationship Id="rId5" Type="http://schemas.openxmlformats.org/officeDocument/2006/relationships/image" Target="../media/image54.png"/><Relationship Id="rId10" Type="http://schemas.openxmlformats.org/officeDocument/2006/relationships/image" Target="../media/image1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0.png"/><Relationship Id="rId1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2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3.m4a"/><Relationship Id="rId7" Type="http://schemas.openxmlformats.org/officeDocument/2006/relationships/image" Target="../media/image9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0.m4a"/><Relationship Id="rId7" Type="http://schemas.openxmlformats.org/officeDocument/2006/relationships/image" Target="../media/image61.png"/><Relationship Id="rId2" Type="http://schemas.microsoft.com/office/2007/relationships/media" Target="../media/media30.m4a"/><Relationship Id="rId1" Type="http://schemas.openxmlformats.org/officeDocument/2006/relationships/tags" Target="../tags/tag24.x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4.m4a"/><Relationship Id="rId7" Type="http://schemas.openxmlformats.org/officeDocument/2006/relationships/image" Target="../media/image9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5.m4a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4.png"/><Relationship Id="rId3" Type="http://schemas.openxmlformats.org/officeDocument/2006/relationships/audio" Target="../media/media6.m4a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NULL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0.png"/><Relationship Id="rId3" Type="http://schemas.openxmlformats.org/officeDocument/2006/relationships/audio" Target="../media/media7.m4a"/><Relationship Id="rId7" Type="http://schemas.openxmlformats.org/officeDocument/2006/relationships/image" Target="../media/image19.png"/><Relationship Id="rId12" Type="http://schemas.openxmlformats.org/officeDocument/2006/relationships/image" Target="../media/image9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2.png"/><Relationship Id="rId10" Type="http://schemas.openxmlformats.org/officeDocument/2006/relationships/image" Target="NULL"/><Relationship Id="rId4" Type="http://schemas.openxmlformats.org/officeDocument/2006/relationships/slideLayout" Target="../slideLayouts/slideLayout2.xml"/><Relationship Id="rId9" Type="http://schemas.openxmlformats.org/officeDocument/2006/relationships/image" Target="NUL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.png"/><Relationship Id="rId3" Type="http://schemas.openxmlformats.org/officeDocument/2006/relationships/audio" Target="../media/media8.m4a"/><Relationship Id="rId7" Type="http://schemas.openxmlformats.org/officeDocument/2006/relationships/image" Target="../media/image22.png"/><Relationship Id="rId12" Type="http://schemas.openxmlformats.org/officeDocument/2006/relationships/image" Target="../media/image9.png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11" Type="http://schemas.openxmlformats.org/officeDocument/2006/relationships/image" Target="NULL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2.png"/><Relationship Id="rId10" Type="http://schemas.openxmlformats.org/officeDocument/2006/relationships/image" Target="NUL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.png"/><Relationship Id="rId3" Type="http://schemas.openxmlformats.org/officeDocument/2006/relationships/audio" Target="../media/media9.m4a"/><Relationship Id="rId7" Type="http://schemas.openxmlformats.org/officeDocument/2006/relationships/image" Target="../media/image15.png"/><Relationship Id="rId12" Type="http://schemas.openxmlformats.org/officeDocument/2006/relationships/image" Target="../media/image10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24.png"/><Relationship Id="rId11" Type="http://schemas.openxmlformats.org/officeDocument/2006/relationships/image" Target="../media/image9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NUL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5184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/>
          <p:cNvSpPr txBox="1"/>
          <p:nvPr/>
        </p:nvSpPr>
        <p:spPr>
          <a:xfrm>
            <a:off x="1709594" y="1750746"/>
            <a:ext cx="5724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b="1" dirty="0"/>
              <a:t>Support Vector Machines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212" y="3997513"/>
            <a:ext cx="7849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/>
              <a:t>Professor</a:t>
            </a:r>
          </a:p>
          <a:p>
            <a:pPr algn="ctr"/>
            <a:r>
              <a:rPr lang="en-AU" sz="2000" dirty="0"/>
              <a:t>School of Electrical Engineering and Computer Science (SEECS)</a:t>
            </a:r>
          </a:p>
          <a:p>
            <a:pPr algn="ctr"/>
            <a:r>
              <a:rPr lang="en-AU" sz="2000" dirty="0"/>
              <a:t>National University of Sciences and Technology (NUST), Islamabad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1709569" y="2397077"/>
            <a:ext cx="5724838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/>
          <p:cNvSpPr txBox="1"/>
          <p:nvPr/>
        </p:nvSpPr>
        <p:spPr>
          <a:xfrm>
            <a:off x="2565029" y="3009145"/>
            <a:ext cx="399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i="1" dirty="0"/>
              <a:t>Prof. Dr. Faisal Shafait</a:t>
            </a:r>
            <a:endParaRPr lang="en-AU" sz="2800" baseline="30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3DB42B8-462D-0D49-B988-27B99A3CA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4"/>
    </mc:Choice>
    <mc:Fallback>
      <p:transition spd="slow" advTm="14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1026"/>
          <p:cNvPicPr>
            <a:picLocks noChangeAspect="1" noChangeArrowheads="1"/>
          </p:cNvPicPr>
          <p:nvPr/>
        </p:nvPicPr>
        <p:blipFill>
          <a:blip r:embed="rId5">
            <a:lum bright="70000"/>
            <a:grayscl/>
          </a:blip>
          <a:srcRect/>
          <a:stretch>
            <a:fillRect/>
          </a:stretch>
        </p:blipFill>
        <p:spPr bwMode="auto">
          <a:xfrm>
            <a:off x="639763" y="2500313"/>
            <a:ext cx="5618162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67" name="Rectangle 102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>
                <a:ea typeface="ＭＳ Ｐゴシック" pitchFamily="-112" charset="-128"/>
                <a:cs typeface="ＭＳ Ｐゴシック" pitchFamily="-112" charset="-128"/>
              </a:rPr>
              <a:t> </a:t>
            </a:r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3324225" y="5270500"/>
            <a:ext cx="2490788" cy="215900"/>
            <a:chOff x="219" y="779"/>
            <a:chExt cx="1569" cy="136"/>
          </a:xfrm>
        </p:grpSpPr>
        <p:sp>
          <p:nvSpPr>
            <p:cNvPr id="164870" name="Rectangle 1029"/>
            <p:cNvSpPr>
              <a:spLocks noChangeArrowheads="1"/>
            </p:cNvSpPr>
            <p:nvPr/>
          </p:nvSpPr>
          <p:spPr bwMode="auto">
            <a:xfrm>
              <a:off x="219" y="779"/>
              <a:ext cx="1569" cy="1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762000"/>
              <a:endParaRPr lang="de-DE" sz="700" b="1">
                <a:solidFill>
                  <a:srgbClr val="0019A8"/>
                </a:solidFill>
              </a:endParaRPr>
            </a:p>
          </p:txBody>
        </p:sp>
        <p:sp>
          <p:nvSpPr>
            <p:cNvPr id="164871" name="Rectangle 1030"/>
            <p:cNvSpPr>
              <a:spLocks noChangeArrowheads="1"/>
            </p:cNvSpPr>
            <p:nvPr/>
          </p:nvSpPr>
          <p:spPr bwMode="auto">
            <a:xfrm>
              <a:off x="1564" y="780"/>
              <a:ext cx="144" cy="13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762000" eaLnBrk="1" hangingPunct="1"/>
              <a:endParaRPr lang="de-DE" sz="800" b="1">
                <a:solidFill>
                  <a:srgbClr val="0019A8"/>
                </a:solidFill>
              </a:endParaRPr>
            </a:p>
          </p:txBody>
        </p:sp>
      </p:grpSp>
      <p:sp>
        <p:nvSpPr>
          <p:cNvPr id="164869" name="Rectangle 1031"/>
          <p:cNvSpPr>
            <a:spLocks noChangeArrowheads="1"/>
          </p:cNvSpPr>
          <p:nvPr/>
        </p:nvSpPr>
        <p:spPr bwMode="auto">
          <a:xfrm>
            <a:off x="1019174" y="2301875"/>
            <a:ext cx="8124825" cy="1874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9124" tIns="27093" rIns="19124" bIns="27093">
            <a:prstTxWarp prst="textNoShape">
              <a:avLst/>
            </a:prstTxWarp>
          </a:bodyPr>
          <a:lstStyle/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endParaRPr lang="en-US" sz="4000" b="1" dirty="0">
              <a:solidFill>
                <a:schemeClr val="bg2"/>
              </a:solidFill>
            </a:endParaRPr>
          </a:p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Optimization Revisited</a:t>
            </a:r>
          </a:p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10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420DA4-736B-D543-916E-BFE72DE27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02545"/>
      </p:ext>
    </p:extLst>
  </p:cSld>
  <p:clrMapOvr>
    <a:masterClrMapping/>
  </p:clrMapOvr>
  <p:transition advTm="15171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Neural Network Training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of learning rate optimization on 5 different datasets from UCI repository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852936"/>
            <a:ext cx="7286950" cy="362158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11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FF68514-BA4A-734F-A21E-EEAF2435745E}"/>
              </a:ext>
            </a:extLst>
          </p:cNvPr>
          <p:cNvSpPr/>
          <p:nvPr/>
        </p:nvSpPr>
        <p:spPr>
          <a:xfrm>
            <a:off x="4351693" y="4054389"/>
            <a:ext cx="4044212" cy="1518827"/>
          </a:xfrm>
          <a:prstGeom prst="wedgeRoundRectCallout">
            <a:avLst>
              <a:gd name="adj1" fmla="val -52568"/>
              <a:gd name="adj2" fmla="val 73543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The neural network was trained 100 times on each dataset, by changing the value of the learning rate from 0.0001 to 1 in 100 steps on a logarithmic scale.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8AF7AD1-83EC-D441-896A-CF483E7CE6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464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23"/>
    </mc:Choice>
    <mc:Fallback>
      <p:transition spd="slow" advTm="79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155" y="2864970"/>
            <a:ext cx="7286950" cy="362158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12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EF710B-7F41-9B4A-8C86-5960F9E9B94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580112" y="2265344"/>
                <a:ext cx="20991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𝑒𝑠𝑡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EEF710B-7F41-9B4A-8C86-5960F9E9B94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0112" y="2265344"/>
                <a:ext cx="2099164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7B957F-A4F7-6F46-BCE6-A285E817EB7A}"/>
                  </a:ext>
                </a:extLst>
              </p:cNvPr>
              <p:cNvSpPr txBox="1"/>
              <p:nvPr/>
            </p:nvSpPr>
            <p:spPr>
              <a:xfrm>
                <a:off x="879535" y="2104242"/>
                <a:ext cx="3964290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==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𝑒𝑠𝑡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7B957F-A4F7-6F46-BCE6-A285E817E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35" y="2104242"/>
                <a:ext cx="3964290" cy="722314"/>
              </a:xfrm>
              <a:prstGeom prst="rect">
                <a:avLst/>
              </a:prstGeom>
              <a:blipFill>
                <a:blip r:embed="rId7"/>
                <a:stretch>
                  <a:fillRect t="-144828" b="-2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A5BF48F-54EE-D240-BE82-015E69A78633}"/>
                  </a:ext>
                </a:extLst>
              </p:cNvPr>
              <p:cNvSpPr/>
              <p:nvPr/>
            </p:nvSpPr>
            <p:spPr>
              <a:xfrm>
                <a:off x="143248" y="2706686"/>
                <a:ext cx="3064013" cy="722314"/>
              </a:xfrm>
              <a:prstGeom prst="wedgeRoundRectCallout">
                <a:avLst>
                  <a:gd name="adj1" fmla="val 37577"/>
                  <a:gd name="adj2" fmla="val 124201"/>
                  <a:gd name="adj3" fmla="val 16667"/>
                </a:avLst>
              </a:prstGeom>
              <a:solidFill>
                <a:srgbClr val="F6E7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yielding </a:t>
                </a:r>
                <a:r>
                  <a:rPr lang="en-GB" dirty="0">
                    <a:solidFill>
                      <a:srgbClr val="00B050"/>
                    </a:solidFill>
                  </a:rPr>
                  <a:t>higher accuracy</a:t>
                </a:r>
                <a:r>
                  <a:rPr lang="en-GB" dirty="0">
                    <a:solidFill>
                      <a:schemeClr val="tx1"/>
                    </a:solidFill>
                  </a:rPr>
                  <a:t> for </a:t>
                </a:r>
                <a:r>
                  <a:rPr lang="en-GB" dirty="0">
                    <a:solidFill>
                      <a:schemeClr val="tx1"/>
                    </a:solidFill>
                    <a:latin typeface="Courier" pitchFamily="2" charset="0"/>
                  </a:rPr>
                  <a:t>iris</a:t>
                </a:r>
                <a:r>
                  <a:rPr lang="en-GB" dirty="0">
                    <a:solidFill>
                      <a:schemeClr val="tx1"/>
                    </a:solidFill>
                  </a:rPr>
                  <a:t> dataset</a:t>
                </a:r>
              </a:p>
            </p:txBody>
          </p:sp>
        </mc:Choice>
        <mc:Fallback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A5BF48F-54EE-D240-BE82-015E69A78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48" y="2706686"/>
                <a:ext cx="3064013" cy="722314"/>
              </a:xfrm>
              <a:prstGeom prst="wedgeRoundRectCallout">
                <a:avLst>
                  <a:gd name="adj1" fmla="val 37577"/>
                  <a:gd name="adj2" fmla="val 124201"/>
                  <a:gd name="adj3" fmla="val 16667"/>
                </a:avLst>
              </a:prstGeom>
              <a:blipFill>
                <a:blip r:embed="rId8"/>
                <a:stretch>
                  <a:fillRect r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0CCA57EE-BFEF-734C-B8B0-9DDB8A6CEC89}"/>
                  </a:ext>
                </a:extLst>
              </p:cNvPr>
              <p:cNvSpPr/>
              <p:nvPr/>
            </p:nvSpPr>
            <p:spPr>
              <a:xfrm>
                <a:off x="143247" y="4077072"/>
                <a:ext cx="3564657" cy="805684"/>
              </a:xfrm>
              <a:prstGeom prst="wedgeRoundRectCallout">
                <a:avLst>
                  <a:gd name="adj1" fmla="val 53682"/>
                  <a:gd name="adj2" fmla="val -101781"/>
                  <a:gd name="adj3" fmla="val 16667"/>
                </a:avLst>
              </a:prstGeom>
              <a:solidFill>
                <a:srgbClr val="F6E7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GB" dirty="0">
                    <a:solidFill>
                      <a:srgbClr val="FF0000"/>
                    </a:solidFill>
                  </a:rPr>
                  <a:t>decreased the accuracy</a:t>
                </a:r>
                <a:r>
                  <a:rPr lang="en-GB" dirty="0">
                    <a:solidFill>
                      <a:schemeClr val="tx1"/>
                    </a:solidFill>
                  </a:rPr>
                  <a:t> for </a:t>
                </a:r>
                <a:r>
                  <a:rPr lang="en-GB" dirty="0" err="1">
                    <a:solidFill>
                      <a:schemeClr val="tx1"/>
                    </a:solidFill>
                    <a:latin typeface="Courier" pitchFamily="2" charset="0"/>
                  </a:rPr>
                  <a:t>analcat</a:t>
                </a:r>
                <a:r>
                  <a:rPr lang="en-GB" dirty="0">
                    <a:solidFill>
                      <a:schemeClr val="tx1"/>
                    </a:solidFill>
                    <a:latin typeface="Courier" pitchFamily="2" charset="0"/>
                  </a:rPr>
                  <a:t>-brazil</a:t>
                </a:r>
                <a:r>
                  <a:rPr lang="en-GB" dirty="0">
                    <a:solidFill>
                      <a:schemeClr val="tx1"/>
                    </a:solidFill>
                  </a:rPr>
                  <a:t> dataset</a:t>
                </a:r>
              </a:p>
            </p:txBody>
          </p:sp>
        </mc:Choice>
        <mc:Fallback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0CCA57EE-BFEF-734C-B8B0-9DDB8A6CE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47" y="4077072"/>
                <a:ext cx="3564657" cy="805684"/>
              </a:xfrm>
              <a:prstGeom prst="wedgeRoundRectCallout">
                <a:avLst>
                  <a:gd name="adj1" fmla="val 53682"/>
                  <a:gd name="adj2" fmla="val -101781"/>
                  <a:gd name="adj3" fmla="val 16667"/>
                </a:avLst>
              </a:prstGeom>
              <a:blipFill>
                <a:blip r:embed="rId9"/>
                <a:stretch>
                  <a:fillRect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8BF8E834-5CA8-9C4E-9ADF-68E967B9EBAF}"/>
                  </a:ext>
                </a:extLst>
              </p:cNvPr>
              <p:cNvSpPr/>
              <p:nvPr/>
            </p:nvSpPr>
            <p:spPr>
              <a:xfrm>
                <a:off x="3565681" y="5092522"/>
                <a:ext cx="3742623" cy="928766"/>
              </a:xfrm>
              <a:prstGeom prst="wedgeRoundRectCallout">
                <a:avLst>
                  <a:gd name="adj1" fmla="val -45661"/>
                  <a:gd name="adj2" fmla="val -174561"/>
                  <a:gd name="adj3" fmla="val 16667"/>
                </a:avLst>
              </a:prstGeom>
              <a:solidFill>
                <a:srgbClr val="F6E7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first </a:t>
                </a:r>
                <a:r>
                  <a:rPr lang="en-GB" dirty="0">
                    <a:solidFill>
                      <a:srgbClr val="00B050"/>
                    </a:solidFill>
                  </a:rPr>
                  <a:t>increased</a:t>
                </a:r>
                <a:r>
                  <a:rPr lang="en-GB" dirty="0">
                    <a:solidFill>
                      <a:schemeClr val="tx1"/>
                    </a:solidFill>
                  </a:rPr>
                  <a:t> and then </a:t>
                </a:r>
                <a:r>
                  <a:rPr lang="en-GB" dirty="0">
                    <a:solidFill>
                      <a:srgbClr val="FF0000"/>
                    </a:solidFill>
                  </a:rPr>
                  <a:t>decreased</a:t>
                </a:r>
                <a:r>
                  <a:rPr lang="en-GB" dirty="0">
                    <a:solidFill>
                      <a:schemeClr val="tx1"/>
                    </a:solidFill>
                  </a:rPr>
                  <a:t> the accuracy for </a:t>
                </a:r>
                <a:r>
                  <a:rPr lang="en-GB" dirty="0" err="1">
                    <a:solidFill>
                      <a:schemeClr val="tx1"/>
                    </a:solidFill>
                    <a:latin typeface="Courier" pitchFamily="2" charset="0"/>
                  </a:rPr>
                  <a:t>mfeat</a:t>
                </a:r>
                <a:r>
                  <a:rPr lang="en-GB" dirty="0">
                    <a:solidFill>
                      <a:schemeClr val="tx1"/>
                    </a:solidFill>
                    <a:latin typeface="Courier" pitchFamily="2" charset="0"/>
                  </a:rPr>
                  <a:t>-morph</a:t>
                </a:r>
                <a:r>
                  <a:rPr lang="en-GB" dirty="0">
                    <a:solidFill>
                      <a:schemeClr val="tx1"/>
                    </a:solidFill>
                  </a:rPr>
                  <a:t> dataset</a:t>
                </a:r>
              </a:p>
            </p:txBody>
          </p:sp>
        </mc:Choice>
        <mc:Fallback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8BF8E834-5CA8-9C4E-9ADF-68E967B9E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81" y="5092522"/>
                <a:ext cx="3742623" cy="928766"/>
              </a:xfrm>
              <a:prstGeom prst="wedgeRoundRectCallout">
                <a:avLst>
                  <a:gd name="adj1" fmla="val -45661"/>
                  <a:gd name="adj2" fmla="val -174561"/>
                  <a:gd name="adj3" fmla="val 16667"/>
                </a:avLst>
              </a:prstGeom>
              <a:blipFill>
                <a:blip r:embed="rId10"/>
                <a:stretch>
                  <a:fillRect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DC455D8-B3CA-7145-9759-ACCB5419BC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537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11"/>
    </mc:Choice>
    <mc:Fallback>
      <p:transition spd="slow" advTm="113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 build="p"/>
      <p:bldP spid="8" grpId="0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77D54-7EAC-DA4D-8276-2B648A7A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/ Minimizing the Objective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EF2A5F-F4D1-934C-A1AF-97C0B588E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new dataset, we want to find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that maximizes the </a:t>
                </a:r>
                <a:r>
                  <a:rPr lang="en-US" dirty="0">
                    <a:solidFill>
                      <a:srgbClr val="00B050"/>
                    </a:solidFill>
                  </a:rPr>
                  <a:t>accuracy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This is equivalent to finding the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that minimizes the </a:t>
                </a:r>
                <a:r>
                  <a:rPr lang="en-US" dirty="0">
                    <a:solidFill>
                      <a:srgbClr val="FF0000"/>
                    </a:solidFill>
                  </a:rPr>
                  <a:t>error rate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EF2A5F-F4D1-934C-A1AF-97C0B588E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t="-909" r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C375D3-3181-5C44-B9A7-21BB29521B06}"/>
                  </a:ext>
                </a:extLst>
              </p:cNvPr>
              <p:cNvSpPr txBox="1"/>
              <p:nvPr/>
            </p:nvSpPr>
            <p:spPr>
              <a:xfrm>
                <a:off x="2358830" y="2924944"/>
                <a:ext cx="4426340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C375D3-3181-5C44-B9A7-21BB2952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30" y="2924944"/>
                <a:ext cx="4426340" cy="722314"/>
              </a:xfrm>
              <a:prstGeom prst="rect">
                <a:avLst/>
              </a:prstGeom>
              <a:blipFill>
                <a:blip r:embed="rId6"/>
                <a:stretch>
                  <a:fillRect t="-144828" b="-2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D41092-C442-8947-B616-B255A2068608}"/>
                  </a:ext>
                </a:extLst>
              </p:cNvPr>
              <p:cNvSpPr txBox="1"/>
              <p:nvPr/>
            </p:nvSpPr>
            <p:spPr>
              <a:xfrm>
                <a:off x="2463118" y="4941168"/>
                <a:ext cx="4198714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D41092-C442-8947-B616-B255A2068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118" y="4941168"/>
                <a:ext cx="4198714" cy="722314"/>
              </a:xfrm>
              <a:prstGeom prst="rect">
                <a:avLst/>
              </a:prstGeom>
              <a:blipFill>
                <a:blip r:embed="rId7"/>
                <a:stretch>
                  <a:fillRect t="-144828" b="-2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8904A-27D8-AE43-9998-FEF9D122F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F6DF3-F848-C34A-AF00-DA0505329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13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DB55AA-1D1F-4246-8B57-3A2E28C33F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93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335"/>
    </mc:Choice>
    <mc:Fallback>
      <p:transition spd="slow" advTm="146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4185-5EFD-1F44-9076-8A4D793B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FCFC3-AEA0-2E41-896E-2296FD733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Algorithms for finding the optimal value of the 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called </a:t>
                </a:r>
                <a:r>
                  <a:rPr lang="en-US" i="1" dirty="0">
                    <a:solidFill>
                      <a:srgbClr val="0009FF"/>
                    </a:solidFill>
                  </a:rPr>
                  <a:t>search</a:t>
                </a:r>
                <a:r>
                  <a:rPr lang="en-US" dirty="0"/>
                  <a:t> algorithms.</a:t>
                </a:r>
              </a:p>
              <a:p>
                <a:r>
                  <a:rPr lang="en-US" dirty="0"/>
                  <a:t>Trying out different values of the parameter over a regular grid is called </a:t>
                </a:r>
                <a:r>
                  <a:rPr lang="en-US" b="1" dirty="0"/>
                  <a:t>grid search</a:t>
                </a:r>
              </a:p>
              <a:p>
                <a:r>
                  <a:rPr lang="en-US" dirty="0"/>
                  <a:t>Linear grid search example</a:t>
                </a:r>
              </a:p>
              <a:p>
                <a:endParaRPr lang="en-US" dirty="0"/>
              </a:p>
              <a:p>
                <a:r>
                  <a:rPr lang="en-US" dirty="0"/>
                  <a:t>Logarithmic grid search example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FCFC3-AEA0-2E41-896E-2296FD733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r="-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FFAAB-F698-1C47-A414-299A8CE717A1}"/>
                  </a:ext>
                </a:extLst>
              </p:cNvPr>
              <p:cNvSpPr txBox="1"/>
              <p:nvPr/>
            </p:nvSpPr>
            <p:spPr>
              <a:xfrm>
                <a:off x="2742557" y="2077492"/>
                <a:ext cx="4426340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=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BFFAAB-F698-1C47-A414-299A8CE71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557" y="2077492"/>
                <a:ext cx="4426340" cy="722314"/>
              </a:xfrm>
              <a:prstGeom prst="rect">
                <a:avLst/>
              </a:prstGeom>
              <a:blipFill>
                <a:blip r:embed="rId6"/>
                <a:stretch>
                  <a:fillRect t="-149123" b="-2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9586A-9F2F-1E49-A920-FB01128FDEBF}"/>
                  </a:ext>
                </a:extLst>
              </p:cNvPr>
              <p:cNvSpPr txBox="1"/>
              <p:nvPr/>
            </p:nvSpPr>
            <p:spPr>
              <a:xfrm>
                <a:off x="2358830" y="5013176"/>
                <a:ext cx="51937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={0.1, 0.2, 0.3, 0.4, 0.5, 0.6, 0.7, 0.8, 0.9, 1.0}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9586A-9F2F-1E49-A920-FB01128FD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830" y="5013176"/>
                <a:ext cx="5193794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9347E6-0601-0B44-8C98-F85E1684A053}"/>
                  </a:ext>
                </a:extLst>
              </p:cNvPr>
              <p:cNvSpPr txBox="1"/>
              <p:nvPr/>
            </p:nvSpPr>
            <p:spPr>
              <a:xfrm>
                <a:off x="2513296" y="5853846"/>
                <a:ext cx="48848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={0.00001, 0.0001, 0.001, 0.01, 0.1, 1.0}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9347E6-0601-0B44-8C98-F85E1684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296" y="5853846"/>
                <a:ext cx="488486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6B897A-826E-594D-A09A-A8B99F2BC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86D4A1-2CB7-A341-823F-FAB550A68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14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A1BCE65-55BB-6449-93AC-31CC658588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084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43"/>
    </mc:Choice>
    <mc:Fallback>
      <p:transition spd="slow" advTm="84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EE02-9168-784F-845F-834522FD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76C8-9A1A-3049-AFAE-864DCF610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challenges of grid 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Very slow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Computationally expensive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to decide the grid size?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to decide the grid resolution?</a:t>
            </a:r>
          </a:p>
          <a:p>
            <a:pPr lvl="1"/>
            <a:endParaRPr lang="en-US" dirty="0"/>
          </a:p>
          <a:p>
            <a:r>
              <a:rPr lang="en-US" dirty="0"/>
              <a:t>Gradient descent is a good practical alternative</a:t>
            </a:r>
          </a:p>
          <a:p>
            <a:pPr lvl="1"/>
            <a:r>
              <a:rPr lang="en-US" dirty="0"/>
              <a:t>May get stuck in a local minima / maxima</a:t>
            </a:r>
          </a:p>
          <a:p>
            <a:pPr lvl="1"/>
            <a:r>
              <a:rPr lang="en-US" dirty="0"/>
              <a:t>Works very well if the objective function is convex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FD156A-472D-AE49-AFFD-F037290C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C8065-0539-D549-BF57-0655763C7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15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72B8F16-F9F7-9640-A874-0840F8D613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78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11"/>
    </mc:Choice>
    <mc:Fallback>
      <p:transition spd="slow" advTm="13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4622-086A-6C49-B008-C4BD907C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3BE37-336E-7F49-A43E-38A72A77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330D7-238F-FC4A-81E8-2AC26CDDB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16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5F541-12F3-BD44-BC99-7A9B3F371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00" y="2759745"/>
            <a:ext cx="7286950" cy="362158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382ECBB-1938-3B42-9AD2-60595FAE2CD4}"/>
              </a:ext>
            </a:extLst>
          </p:cNvPr>
          <p:cNvSpPr/>
          <p:nvPr/>
        </p:nvSpPr>
        <p:spPr>
          <a:xfrm>
            <a:off x="143249" y="2420888"/>
            <a:ext cx="2772568" cy="1008112"/>
          </a:xfrm>
          <a:prstGeom prst="wedgeRoundRectCallout">
            <a:avLst>
              <a:gd name="adj1" fmla="val 45082"/>
              <a:gd name="adj2" fmla="val 155591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Likely to get stuck at this </a:t>
            </a:r>
            <a:r>
              <a:rPr lang="en-US" b="1" dirty="0">
                <a:solidFill>
                  <a:srgbClr val="FF0000"/>
                </a:solidFill>
              </a:rPr>
              <a:t>local maxima </a:t>
            </a:r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mfeat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-morph</a:t>
            </a:r>
            <a:r>
              <a:rPr lang="en-US" dirty="0">
                <a:solidFill>
                  <a:schemeClr val="tx1"/>
                </a:solidFill>
              </a:rPr>
              <a:t> dataset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B91FE28-FB53-2846-B729-FC844BEFC2EA}"/>
              </a:ext>
            </a:extLst>
          </p:cNvPr>
          <p:cNvSpPr/>
          <p:nvPr/>
        </p:nvSpPr>
        <p:spPr>
          <a:xfrm>
            <a:off x="1574800" y="3616702"/>
            <a:ext cx="5384800" cy="1554682"/>
          </a:xfrm>
          <a:custGeom>
            <a:avLst/>
            <a:gdLst>
              <a:gd name="connsiteX0" fmla="*/ 0 w 5384800"/>
              <a:gd name="connsiteY0" fmla="*/ 1552198 h 1554682"/>
              <a:gd name="connsiteX1" fmla="*/ 2489200 w 5384800"/>
              <a:gd name="connsiteY1" fmla="*/ 1310898 h 1554682"/>
              <a:gd name="connsiteX2" fmla="*/ 3619500 w 5384800"/>
              <a:gd name="connsiteY2" fmla="*/ 15498 h 1554682"/>
              <a:gd name="connsiteX3" fmla="*/ 4991100 w 5384800"/>
              <a:gd name="connsiteY3" fmla="*/ 599698 h 1554682"/>
              <a:gd name="connsiteX4" fmla="*/ 5384800 w 5384800"/>
              <a:gd name="connsiteY4" fmla="*/ 650498 h 155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800" h="1554682">
                <a:moveTo>
                  <a:pt x="0" y="1552198"/>
                </a:moveTo>
                <a:cubicBezTo>
                  <a:pt x="942975" y="1559606"/>
                  <a:pt x="1885950" y="1567015"/>
                  <a:pt x="2489200" y="1310898"/>
                </a:cubicBezTo>
                <a:cubicBezTo>
                  <a:pt x="3092450" y="1054781"/>
                  <a:pt x="3202517" y="134031"/>
                  <a:pt x="3619500" y="15498"/>
                </a:cubicBezTo>
                <a:cubicBezTo>
                  <a:pt x="4036483" y="-103035"/>
                  <a:pt x="4696883" y="493865"/>
                  <a:pt x="4991100" y="599698"/>
                </a:cubicBezTo>
                <a:cubicBezTo>
                  <a:pt x="5285317" y="705531"/>
                  <a:pt x="5335058" y="678014"/>
                  <a:pt x="5384800" y="650498"/>
                </a:cubicBezTo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5B11DA2-DFCA-3D41-96FB-8A8D9607149B}"/>
              </a:ext>
            </a:extLst>
          </p:cNvPr>
          <p:cNvSpPr/>
          <p:nvPr/>
        </p:nvSpPr>
        <p:spPr>
          <a:xfrm>
            <a:off x="5072584" y="1686616"/>
            <a:ext cx="3133366" cy="1258817"/>
          </a:xfrm>
          <a:prstGeom prst="wedgeRoundRectCallout">
            <a:avLst>
              <a:gd name="adj1" fmla="val -42522"/>
              <a:gd name="adj2" fmla="val 100750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Will find </a:t>
            </a:r>
            <a:r>
              <a:rPr lang="en-US" b="1" dirty="0">
                <a:solidFill>
                  <a:srgbClr val="00B050"/>
                </a:solidFill>
              </a:rPr>
              <a:t>global maxima </a:t>
            </a:r>
            <a:r>
              <a:rPr lang="en-US" dirty="0">
                <a:solidFill>
                  <a:schemeClr val="tx1"/>
                </a:solidFill>
              </a:rPr>
              <a:t>for this hypothetical dataset, since the objective function is convex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19E6274-EAE9-C345-B8E2-E0F00990F8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3626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87"/>
    </mc:Choice>
    <mc:Fallback>
      <p:transition spd="slow" advTm="70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3/16/20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CS471 Machine Learning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17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366025" y="4172382"/>
                <a:ext cx="8777975" cy="213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430"/>
                  </a:spcBef>
                  <a:tabLst>
                    <a:tab pos="1398905" algn="l"/>
                    <a:tab pos="1839595" algn="l"/>
                  </a:tabLst>
                </a:pPr>
                <a:r>
                  <a:rPr lang="en-US" sz="2000" spc="15" dirty="0">
                    <a:latin typeface="Tahoma"/>
                    <a:cs typeface="Tahoma"/>
                  </a:rPr>
                  <a:t>                        Given </a:t>
                </a:r>
                <a:r>
                  <a:rPr lang="en-US" sz="2000" spc="10" dirty="0">
                    <a:latin typeface="Tahoma"/>
                    <a:cs typeface="Tahoma"/>
                  </a:rPr>
                  <a:t>a</a:t>
                </a:r>
                <a:r>
                  <a:rPr lang="en-US" sz="2000" spc="5" dirty="0">
                    <a:latin typeface="Tahoma"/>
                    <a:cs typeface="Tahoma"/>
                  </a:rPr>
                  <a:t> </a:t>
                </a:r>
                <a:r>
                  <a:rPr lang="en-US" sz="2000" spc="15" dirty="0">
                    <a:latin typeface="Tahoma"/>
                    <a:cs typeface="Tahoma"/>
                  </a:rPr>
                  <a:t>guess </a:t>
                </a:r>
                <a:r>
                  <a:rPr lang="en-US" sz="2000" spc="10" dirty="0">
                    <a:latin typeface="Tahoma"/>
                    <a:cs typeface="Tahoma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b="1" i="1" spc="10" dirty="0" smtClean="0"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</m:oMath>
                </a14:m>
                <a:r>
                  <a:rPr lang="en-US" sz="2000" spc="10" dirty="0">
                    <a:latin typeface="Tahoma"/>
                    <a:cs typeface="Tahoma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10" dirty="0" smtClean="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</m:oMath>
                </a14:m>
                <a:r>
                  <a:rPr lang="en-US" sz="2000" spc="10" dirty="0">
                    <a:latin typeface="Tahoma"/>
                    <a:cs typeface="Tahoma"/>
                  </a:rPr>
                  <a:t> we </a:t>
                </a:r>
                <a:r>
                  <a:rPr lang="en-US" sz="2000" spc="5" dirty="0">
                    <a:latin typeface="Tahoma"/>
                    <a:cs typeface="Tahoma"/>
                  </a:rPr>
                  <a:t>can</a:t>
                </a:r>
                <a:endParaRPr lang="en-US" sz="2000" dirty="0">
                  <a:latin typeface="Tahoma"/>
                  <a:cs typeface="Tahoma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398905" algn="l"/>
                    <a:tab pos="1839595" algn="l"/>
                  </a:tabLst>
                </a:pPr>
                <a:r>
                  <a:rPr lang="en-US" sz="2000" spc="15" dirty="0">
                    <a:latin typeface="Tahoma"/>
                    <a:cs typeface="Tahoma"/>
                  </a:rPr>
                  <a:t>Compute </a:t>
                </a:r>
                <a:r>
                  <a:rPr lang="en-US" sz="2000" spc="10" dirty="0">
                    <a:latin typeface="Tahoma"/>
                    <a:cs typeface="Tahoma"/>
                  </a:rPr>
                  <a:t>whether all data points in the </a:t>
                </a:r>
                <a:r>
                  <a:rPr lang="en-US" sz="2000" spc="5" dirty="0">
                    <a:latin typeface="Tahoma"/>
                    <a:cs typeface="Tahoma"/>
                  </a:rPr>
                  <a:t>correct</a:t>
                </a:r>
                <a:r>
                  <a:rPr lang="en-US" sz="2000" spc="20" dirty="0">
                    <a:latin typeface="Tahoma"/>
                    <a:cs typeface="Tahoma"/>
                  </a:rPr>
                  <a:t> </a:t>
                </a:r>
                <a:r>
                  <a:rPr lang="en-US" sz="2000" spc="10" dirty="0">
                    <a:latin typeface="Tahoma"/>
                    <a:cs typeface="Tahoma"/>
                  </a:rPr>
                  <a:t>half-planes</a:t>
                </a:r>
                <a:endParaRPr lang="en-US" sz="2000" dirty="0">
                  <a:latin typeface="Tahoma"/>
                  <a:cs typeface="Tahoma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398905" algn="l"/>
                    <a:tab pos="1839595" algn="l"/>
                  </a:tabLst>
                </a:pPr>
                <a:r>
                  <a:rPr lang="en-US" sz="2000" spc="15" dirty="0">
                    <a:latin typeface="Tahoma"/>
                    <a:cs typeface="Tahoma"/>
                  </a:rPr>
                  <a:t>Compute the </a:t>
                </a:r>
                <a:r>
                  <a:rPr lang="en-US" sz="2000" spc="10" dirty="0">
                    <a:latin typeface="Tahoma"/>
                    <a:cs typeface="Tahoma"/>
                  </a:rPr>
                  <a:t>width of </a:t>
                </a:r>
                <a:r>
                  <a:rPr lang="en-US" sz="2000" spc="5" dirty="0">
                    <a:latin typeface="Tahoma"/>
                    <a:cs typeface="Tahoma"/>
                  </a:rPr>
                  <a:t>the</a:t>
                </a:r>
                <a:r>
                  <a:rPr lang="en-US" sz="2000" spc="-40" dirty="0">
                    <a:latin typeface="Tahoma"/>
                    <a:cs typeface="Tahoma"/>
                  </a:rPr>
                  <a:t> </a:t>
                </a:r>
                <a:r>
                  <a:rPr lang="en-US" sz="2000" spc="10" dirty="0">
                    <a:latin typeface="Tahoma"/>
                    <a:cs typeface="Tahoma"/>
                  </a:rPr>
                  <a:t>margin</a:t>
                </a:r>
                <a:endParaRPr lang="en-US" sz="2000" dirty="0">
                  <a:latin typeface="Tahoma"/>
                  <a:cs typeface="Tahoma"/>
                </a:endParaRPr>
              </a:p>
              <a:p>
                <a:pPr marL="187325" marR="17780" indent="-175260">
                  <a:lnSpc>
                    <a:spcPct val="102499"/>
                  </a:lnSpc>
                  <a:spcBef>
                    <a:spcPts val="300"/>
                  </a:spcBef>
                  <a:tabLst>
                    <a:tab pos="1056005" algn="l"/>
                  </a:tabLst>
                </a:pPr>
                <a:r>
                  <a:rPr lang="en-US" sz="2000" spc="10" dirty="0">
                    <a:latin typeface="Tahoma"/>
                    <a:cs typeface="Tahoma"/>
                  </a:rPr>
                  <a:t>So </a:t>
                </a:r>
                <a:r>
                  <a:rPr lang="en-US" sz="2000" spc="15" dirty="0">
                    <a:latin typeface="Tahoma"/>
                    <a:cs typeface="Tahoma"/>
                  </a:rPr>
                  <a:t>now we </a:t>
                </a:r>
                <a:r>
                  <a:rPr lang="en-US" sz="2000" spc="10" dirty="0">
                    <a:latin typeface="Tahoma"/>
                    <a:cs typeface="Tahoma"/>
                  </a:rPr>
                  <a:t>just need </a:t>
                </a:r>
                <a:r>
                  <a:rPr lang="en-US" sz="2000" spc="5" dirty="0">
                    <a:latin typeface="Tahoma"/>
                    <a:cs typeface="Tahoma"/>
                  </a:rPr>
                  <a:t>to </a:t>
                </a:r>
                <a:r>
                  <a:rPr lang="en-US" sz="2000" spc="10" dirty="0">
                    <a:latin typeface="Tahoma"/>
                    <a:cs typeface="Tahoma"/>
                  </a:rPr>
                  <a:t>write a program </a:t>
                </a:r>
                <a:r>
                  <a:rPr lang="en-US" sz="2000" spc="5" dirty="0">
                    <a:latin typeface="Tahoma"/>
                    <a:cs typeface="Tahoma"/>
                  </a:rPr>
                  <a:t>to </a:t>
                </a:r>
                <a:r>
                  <a:rPr lang="en-US" sz="2000" spc="10" dirty="0">
                    <a:latin typeface="Tahoma"/>
                    <a:cs typeface="Tahoma"/>
                  </a:rPr>
                  <a:t>search </a:t>
                </a:r>
                <a:r>
                  <a:rPr lang="en-US" sz="2000" spc="5" dirty="0">
                    <a:latin typeface="Tahoma"/>
                    <a:cs typeface="Tahoma"/>
                  </a:rPr>
                  <a:t>the </a:t>
                </a:r>
                <a:r>
                  <a:rPr lang="en-US" sz="2000" spc="10" dirty="0">
                    <a:latin typeface="Tahoma"/>
                    <a:cs typeface="Tahoma"/>
                  </a:rPr>
                  <a:t>space of</a:t>
                </a:r>
                <a:r>
                  <a:rPr lang="en-US" sz="2000" spc="20" dirty="0">
                    <a:latin typeface="Tahoma"/>
                    <a:cs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pc="15" dirty="0" smtClean="0"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</m:oMath>
                </a14:m>
                <a:r>
                  <a:rPr lang="en-US" sz="2000" i="1" spc="15" dirty="0">
                    <a:latin typeface="Tahoma"/>
                    <a:cs typeface="Tahoma"/>
                  </a:rPr>
                  <a:t>’s</a:t>
                </a:r>
                <a:r>
                  <a:rPr lang="en-US" sz="2000" spc="25" dirty="0">
                    <a:latin typeface="Tahoma"/>
                    <a:cs typeface="Tahoma"/>
                  </a:rPr>
                  <a:t> </a:t>
                </a:r>
                <a:r>
                  <a:rPr lang="en-US" sz="2000" spc="10" dirty="0">
                    <a:latin typeface="Tahoma"/>
                    <a:cs typeface="Tahoma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spc="10" dirty="0" smtClean="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</m:oMath>
                </a14:m>
                <a:r>
                  <a:rPr lang="en-US" sz="2000" spc="5" dirty="0">
                    <a:latin typeface="Tahoma"/>
                    <a:cs typeface="Tahoma"/>
                  </a:rPr>
                  <a:t>’s to </a:t>
                </a:r>
                <a:r>
                  <a:rPr lang="en-US" sz="2000" spc="10" dirty="0">
                    <a:latin typeface="Tahoma"/>
                    <a:cs typeface="Tahoma"/>
                  </a:rPr>
                  <a:t>find the widest margin that </a:t>
                </a:r>
                <a:r>
                  <a:rPr lang="en-US" sz="2000" spc="15" dirty="0">
                    <a:latin typeface="Tahoma"/>
                    <a:cs typeface="Tahoma"/>
                  </a:rPr>
                  <a:t>matches </a:t>
                </a:r>
                <a:r>
                  <a:rPr lang="en-US" sz="2000" spc="10" dirty="0">
                    <a:latin typeface="Tahoma"/>
                    <a:cs typeface="Tahoma"/>
                  </a:rPr>
                  <a:t>all  </a:t>
                </a:r>
                <a:r>
                  <a:rPr lang="en-US" sz="2000" spc="5" dirty="0">
                    <a:latin typeface="Tahoma"/>
                    <a:cs typeface="Tahoma"/>
                  </a:rPr>
                  <a:t>the</a:t>
                </a:r>
                <a:r>
                  <a:rPr lang="en-US" sz="2000" dirty="0">
                    <a:latin typeface="Tahoma"/>
                    <a:cs typeface="Tahoma"/>
                  </a:rPr>
                  <a:t> </a:t>
                </a:r>
                <a:r>
                  <a:rPr lang="en-US" sz="2000" spc="10" dirty="0" err="1">
                    <a:latin typeface="Tahoma"/>
                    <a:cs typeface="Tahoma"/>
                  </a:rPr>
                  <a:t>datapoints</a:t>
                </a:r>
                <a:r>
                  <a:rPr lang="en-US" sz="2000" spc="10" dirty="0">
                    <a:latin typeface="Tahoma"/>
                    <a:cs typeface="Tahoma"/>
                  </a:rPr>
                  <a:t>. </a:t>
                </a:r>
                <a:r>
                  <a:rPr lang="en-US" sz="2000" i="1" spc="10" dirty="0">
                    <a:solidFill>
                      <a:srgbClr val="00B050"/>
                    </a:solidFill>
                    <a:latin typeface="Tahoma"/>
                    <a:cs typeface="Tahoma"/>
                  </a:rPr>
                  <a:t>How?</a:t>
                </a:r>
                <a:endParaRPr lang="en-US" sz="2000" i="1" dirty="0">
                  <a:solidFill>
                    <a:srgbClr val="00B050"/>
                  </a:solidFill>
                  <a:latin typeface="Tahoma"/>
                  <a:cs typeface="Tahoma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r>
                  <a:rPr lang="en-US" sz="2000" spc="10" dirty="0">
                    <a:solidFill>
                      <a:srgbClr val="009A00"/>
                    </a:solidFill>
                    <a:latin typeface="Tahoma"/>
                    <a:cs typeface="Tahoma"/>
                  </a:rPr>
                  <a:t>Gradient descent? Simulated Annealing? Newton’s Method?</a:t>
                </a:r>
                <a:endParaRPr lang="en-US" sz="2000" dirty="0">
                  <a:latin typeface="Tahoma"/>
                  <a:cs typeface="Tahoma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25" y="4172382"/>
                <a:ext cx="8777975" cy="2130840"/>
              </a:xfrm>
              <a:prstGeom prst="rect">
                <a:avLst/>
              </a:prstGeom>
              <a:blipFill>
                <a:blip r:embed="rId5"/>
                <a:stretch>
                  <a:fillRect l="-578" t="-1786" r="-5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13819" y="1096681"/>
            <a:ext cx="5054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Computing the margin width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595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4343" y="1860199"/>
            <a:ext cx="5090447" cy="1819691"/>
            <a:chOff x="1144343" y="1860199"/>
            <a:chExt cx="5090447" cy="1819691"/>
          </a:xfrm>
        </p:grpSpPr>
        <p:grpSp>
          <p:nvGrpSpPr>
            <p:cNvPr id="11" name="Group 10"/>
            <p:cNvGrpSpPr/>
            <p:nvPr/>
          </p:nvGrpSpPr>
          <p:grpSpPr>
            <a:xfrm>
              <a:off x="1144343" y="1860199"/>
              <a:ext cx="5090447" cy="1819691"/>
              <a:chOff x="1144343" y="1860199"/>
              <a:chExt cx="5090447" cy="181969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1488644" y="1916832"/>
                <a:ext cx="2651308" cy="12241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1619672" y="2218293"/>
                <a:ext cx="2664296" cy="12107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782536" y="2469183"/>
                <a:ext cx="2664296" cy="1210707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 rot="20046613">
                <a:off x="1144343" y="1860199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“Predict Class = +1”</a:t>
                </a:r>
              </a:p>
              <a:p>
                <a:r>
                  <a:rPr lang="en-GB" dirty="0">
                    <a:solidFill>
                      <a:srgbClr val="FF0000"/>
                    </a:solidFill>
                  </a:rPr>
                  <a:t>	zone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20046613">
                <a:off x="2080447" y="2796303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“Predict Class = -1”</a:t>
                </a:r>
              </a:p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	zone</a:t>
                </a:r>
                <a:endPara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>
                <a:off x="4211960" y="1868537"/>
                <a:ext cx="360040" cy="60064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lang="en-GB" sz="1600" dirty="0"/>
                      <a:t> = Margin Width</a:t>
                    </a:r>
                    <a:endParaRPr lang="en-US" sz="1600" dirty="0"/>
                  </a:p>
                </p:txBody>
              </p:sp>
            </mc:Choice>
            <mc:Fallback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98002E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676140" y="1900965"/>
                <a:ext cx="1798846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GB" sz="2400" b="1" i="1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40" y="1900965"/>
                <a:ext cx="1798846" cy="8552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06FA93-0D70-274F-B9BA-E5A7D748B1A7}"/>
                  </a:ext>
                </a:extLst>
              </p:cNvPr>
              <p:cNvSpPr txBox="1"/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06FA93-0D70-274F-B9BA-E5A7D748B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83D981-E808-D54E-9018-869D5D83EF86}"/>
                  </a:ext>
                </a:extLst>
              </p:cNvPr>
              <p:cNvSpPr txBox="1"/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83D981-E808-D54E-9018-869D5D83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F70760-6E8C-6844-A978-9C058B7670BC}"/>
                  </a:ext>
                </a:extLst>
              </p:cNvPr>
              <p:cNvSpPr txBox="1"/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−1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F70760-6E8C-6844-A978-9C058B767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C6FB43-5D88-E841-B4F8-17749F621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7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51"/>
    </mc:Choice>
    <mc:Fallback>
      <p:transition spd="slow" advTm="27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Maximization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maximum margin in linearly separable case</a:t>
            </a:r>
          </a:p>
          <a:p>
            <a:pPr lvl="1"/>
            <a:r>
              <a:rPr lang="en-US" dirty="0"/>
              <a:t>The objective function is differentiable and </a:t>
            </a:r>
            <a:r>
              <a:rPr lang="en-US" b="1" i="1" dirty="0">
                <a:solidFill>
                  <a:srgbClr val="00B050"/>
                </a:solidFill>
              </a:rPr>
              <a:t>convex</a:t>
            </a:r>
            <a:endParaRPr lang="en-US" b="1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A </a:t>
            </a:r>
            <a:r>
              <a:rPr lang="en-US" b="1" dirty="0"/>
              <a:t>globally optimal solution</a:t>
            </a:r>
            <a:r>
              <a:rPr lang="en-US" dirty="0"/>
              <a:t> can be computed in 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SVMs in practice: computational effort ≈ O(n</a:t>
            </a:r>
            <a:r>
              <a:rPr lang="en-US" baseline="30000" dirty="0"/>
              <a:t>1.8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7F436-BD5B-A64C-AC95-F98EB7D1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126B1-81A9-0C44-AFEE-D6D0D2634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18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C9C515-A1C5-5B46-9D24-A1F9FA537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3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67"/>
    </mc:Choice>
    <mc:Fallback>
      <p:transition spd="slow" advTm="40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Uh </a:t>
            </a:r>
            <a:r>
              <a:rPr lang="en-GB" sz="2800" b="1" dirty="0" err="1"/>
              <a:t>ho</a:t>
            </a:r>
            <a:r>
              <a:rPr lang="en-GB" sz="2800" b="1" dirty="0"/>
              <a:t>!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19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657365" y="1836746"/>
                <a:ext cx="4239721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This is going to be a problem!</a:t>
                </a:r>
              </a:p>
              <a:p>
                <a:r>
                  <a:rPr lang="en-GB" sz="2400" dirty="0"/>
                  <a:t>What should we do?</a:t>
                </a:r>
              </a:p>
              <a:p>
                <a:endParaRPr lang="en-GB" sz="2400" dirty="0"/>
              </a:p>
              <a:p>
                <a:r>
                  <a:rPr lang="en-GB" sz="2400" dirty="0">
                    <a:solidFill>
                      <a:srgbClr val="00B050"/>
                    </a:solidFill>
                  </a:rPr>
                  <a:t>Idea 1:</a:t>
                </a:r>
              </a:p>
              <a:p>
                <a:r>
                  <a:rPr lang="en-GB" sz="2400" dirty="0">
                    <a:solidFill>
                      <a:srgbClr val="00B050"/>
                    </a:solidFill>
                  </a:rPr>
                  <a:t>     Find minimum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GB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sz="2400" dirty="0">
                    <a:solidFill>
                      <a:srgbClr val="00B050"/>
                    </a:solidFill>
                  </a:rPr>
                  <a:t>, while minimizing number of training set errors.</a:t>
                </a:r>
              </a:p>
              <a:p>
                <a:r>
                  <a:rPr lang="en-GB" sz="2400" dirty="0"/>
                  <a:t>	</a:t>
                </a:r>
                <a:r>
                  <a:rPr lang="en-GB" sz="2400" dirty="0" err="1">
                    <a:solidFill>
                      <a:srgbClr val="FF0000"/>
                    </a:solidFill>
                  </a:rPr>
                  <a:t>Problemette</a:t>
                </a:r>
                <a:r>
                  <a:rPr lang="en-GB" sz="2400" dirty="0">
                    <a:solidFill>
                      <a:srgbClr val="FF0000"/>
                    </a:solidFill>
                  </a:rPr>
                  <a:t>: Two things to minimize makes for an ill-defined optimization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65" y="1836746"/>
                <a:ext cx="4239721" cy="3785652"/>
              </a:xfrm>
              <a:prstGeom prst="rect">
                <a:avLst/>
              </a:prstGeom>
              <a:blipFill>
                <a:blip r:embed="rId5"/>
                <a:stretch>
                  <a:fillRect l="-2090" t="-1338" r="-2090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7"/>
          <p:cNvSpPr/>
          <p:nvPr/>
        </p:nvSpPr>
        <p:spPr>
          <a:xfrm>
            <a:off x="1073259" y="1869565"/>
            <a:ext cx="1876043" cy="862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49"/>
          <p:cNvGrpSpPr/>
          <p:nvPr/>
        </p:nvGrpSpPr>
        <p:grpSpPr>
          <a:xfrm>
            <a:off x="911714" y="2776901"/>
            <a:ext cx="3576954" cy="3507104"/>
            <a:chOff x="190880" y="2643877"/>
            <a:chExt cx="3576954" cy="3507104"/>
          </a:xfrm>
        </p:grpSpPr>
        <p:sp>
          <p:nvSpPr>
            <p:cNvPr id="16" name="object 50"/>
            <p:cNvSpPr/>
            <p:nvPr/>
          </p:nvSpPr>
          <p:spPr>
            <a:xfrm>
              <a:off x="190880" y="2724530"/>
              <a:ext cx="3576954" cy="3426460"/>
            </a:xfrm>
            <a:custGeom>
              <a:avLst/>
              <a:gdLst/>
              <a:ahLst/>
              <a:cxnLst/>
              <a:rect l="l" t="t" r="r" b="b"/>
              <a:pathLst>
                <a:path w="3576954" h="3426460">
                  <a:moveTo>
                    <a:pt x="149351" y="0"/>
                  </a:moveTo>
                  <a:lnTo>
                    <a:pt x="149351" y="3425951"/>
                  </a:lnTo>
                </a:path>
                <a:path w="3576954" h="3426460">
                  <a:moveTo>
                    <a:pt x="0" y="3278123"/>
                  </a:moveTo>
                  <a:lnTo>
                    <a:pt x="3576827" y="3278123"/>
                  </a:lnTo>
                </a:path>
              </a:pathLst>
            </a:custGeom>
            <a:ln w="38099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1"/>
            <p:cNvSpPr/>
            <p:nvPr/>
          </p:nvSpPr>
          <p:spPr>
            <a:xfrm>
              <a:off x="1442084" y="5482970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28955" y="0"/>
                  </a:moveTo>
                  <a:lnTo>
                    <a:pt x="17359" y="1881"/>
                  </a:lnTo>
                  <a:lnTo>
                    <a:pt x="8191" y="7048"/>
                  </a:lnTo>
                  <a:lnTo>
                    <a:pt x="2166" y="14787"/>
                  </a:lnTo>
                  <a:lnTo>
                    <a:pt x="0" y="24383"/>
                  </a:lnTo>
                  <a:lnTo>
                    <a:pt x="2166" y="33099"/>
                  </a:lnTo>
                  <a:lnTo>
                    <a:pt x="8191" y="40385"/>
                  </a:lnTo>
                  <a:lnTo>
                    <a:pt x="17359" y="45386"/>
                  </a:lnTo>
                  <a:lnTo>
                    <a:pt x="28955" y="47243"/>
                  </a:lnTo>
                  <a:lnTo>
                    <a:pt x="40552" y="45386"/>
                  </a:lnTo>
                  <a:lnTo>
                    <a:pt x="49720" y="40385"/>
                  </a:lnTo>
                  <a:lnTo>
                    <a:pt x="55745" y="33099"/>
                  </a:lnTo>
                  <a:lnTo>
                    <a:pt x="57911" y="24383"/>
                  </a:lnTo>
                  <a:lnTo>
                    <a:pt x="55745" y="14787"/>
                  </a:lnTo>
                  <a:lnTo>
                    <a:pt x="49720" y="7048"/>
                  </a:lnTo>
                  <a:lnTo>
                    <a:pt x="40552" y="1881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2"/>
            <p:cNvSpPr/>
            <p:nvPr/>
          </p:nvSpPr>
          <p:spPr>
            <a:xfrm>
              <a:off x="236601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80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80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6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3"/>
            <p:cNvSpPr/>
            <p:nvPr/>
          </p:nvSpPr>
          <p:spPr>
            <a:xfrm>
              <a:off x="236600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79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79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5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79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4"/>
            <p:cNvSpPr/>
            <p:nvPr/>
          </p:nvSpPr>
          <p:spPr>
            <a:xfrm>
              <a:off x="2050160" y="3315842"/>
              <a:ext cx="58419" cy="45720"/>
            </a:xfrm>
            <a:custGeom>
              <a:avLst/>
              <a:gdLst/>
              <a:ahLst/>
              <a:cxnLst/>
              <a:rect l="l" t="t" r="r" b="b"/>
              <a:pathLst>
                <a:path w="58419" h="45720">
                  <a:moveTo>
                    <a:pt x="30480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6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80" y="45720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2" y="21336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5"/>
            <p:cNvSpPr/>
            <p:nvPr/>
          </p:nvSpPr>
          <p:spPr>
            <a:xfrm>
              <a:off x="2050160" y="3315842"/>
              <a:ext cx="120650" cy="848994"/>
            </a:xfrm>
            <a:custGeom>
              <a:avLst/>
              <a:gdLst/>
              <a:ahLst/>
              <a:cxnLst/>
              <a:rect l="l" t="t" r="r" b="b"/>
              <a:pathLst>
                <a:path w="120650" h="848995">
                  <a:moveTo>
                    <a:pt x="30479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5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79" y="45719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1" y="21335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79" y="0"/>
                  </a:lnTo>
                  <a:close/>
                </a:path>
                <a:path w="120650" h="848995">
                  <a:moveTo>
                    <a:pt x="91439" y="801623"/>
                  </a:moveTo>
                  <a:lnTo>
                    <a:pt x="79843" y="803481"/>
                  </a:lnTo>
                  <a:lnTo>
                    <a:pt x="70675" y="808481"/>
                  </a:lnTo>
                  <a:lnTo>
                    <a:pt x="64650" y="815768"/>
                  </a:lnTo>
                  <a:lnTo>
                    <a:pt x="62483" y="824483"/>
                  </a:lnTo>
                  <a:lnTo>
                    <a:pt x="64650" y="834080"/>
                  </a:lnTo>
                  <a:lnTo>
                    <a:pt x="70675" y="841819"/>
                  </a:lnTo>
                  <a:lnTo>
                    <a:pt x="79843" y="846986"/>
                  </a:lnTo>
                  <a:lnTo>
                    <a:pt x="91439" y="848867"/>
                  </a:lnTo>
                  <a:lnTo>
                    <a:pt x="103036" y="846986"/>
                  </a:lnTo>
                  <a:lnTo>
                    <a:pt x="112204" y="841819"/>
                  </a:lnTo>
                  <a:lnTo>
                    <a:pt x="118229" y="834080"/>
                  </a:lnTo>
                  <a:lnTo>
                    <a:pt x="120395" y="824483"/>
                  </a:lnTo>
                  <a:lnTo>
                    <a:pt x="118229" y="815768"/>
                  </a:lnTo>
                  <a:lnTo>
                    <a:pt x="112204" y="808481"/>
                  </a:lnTo>
                  <a:lnTo>
                    <a:pt x="103036" y="803481"/>
                  </a:lnTo>
                  <a:lnTo>
                    <a:pt x="91439" y="8016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6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6" y="0"/>
                  </a:moveTo>
                  <a:lnTo>
                    <a:pt x="18002" y="1904"/>
                  </a:lnTo>
                  <a:lnTo>
                    <a:pt x="8763" y="7238"/>
                  </a:lnTo>
                  <a:lnTo>
                    <a:pt x="2381" y="15430"/>
                  </a:lnTo>
                  <a:lnTo>
                    <a:pt x="0" y="25908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8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7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5" y="0"/>
                  </a:moveTo>
                  <a:lnTo>
                    <a:pt x="18002" y="1904"/>
                  </a:lnTo>
                  <a:lnTo>
                    <a:pt x="8762" y="7238"/>
                  </a:lnTo>
                  <a:lnTo>
                    <a:pt x="2381" y="15430"/>
                  </a:lnTo>
                  <a:lnTo>
                    <a:pt x="0" y="25907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5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5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8"/>
            <p:cNvSpPr/>
            <p:nvPr/>
          </p:nvSpPr>
          <p:spPr>
            <a:xfrm>
              <a:off x="1606677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8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4"/>
                  </a:lnTo>
                  <a:lnTo>
                    <a:pt x="2119" y="33099"/>
                  </a:lnTo>
                  <a:lnTo>
                    <a:pt x="7810" y="40386"/>
                  </a:lnTo>
                  <a:lnTo>
                    <a:pt x="16073" y="45386"/>
                  </a:lnTo>
                  <a:lnTo>
                    <a:pt x="25908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6" y="24384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9"/>
            <p:cNvSpPr/>
            <p:nvPr/>
          </p:nvSpPr>
          <p:spPr>
            <a:xfrm>
              <a:off x="1606676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7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3"/>
                  </a:lnTo>
                  <a:lnTo>
                    <a:pt x="2119" y="33099"/>
                  </a:lnTo>
                  <a:lnTo>
                    <a:pt x="7810" y="40385"/>
                  </a:lnTo>
                  <a:lnTo>
                    <a:pt x="16073" y="45386"/>
                  </a:lnTo>
                  <a:lnTo>
                    <a:pt x="25907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5" y="24383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7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60"/>
            <p:cNvSpPr/>
            <p:nvPr/>
          </p:nvSpPr>
          <p:spPr>
            <a:xfrm>
              <a:off x="781430" y="3612260"/>
              <a:ext cx="70103" cy="68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61"/>
            <p:cNvSpPr/>
            <p:nvPr/>
          </p:nvSpPr>
          <p:spPr>
            <a:xfrm>
              <a:off x="1608510" y="3720369"/>
              <a:ext cx="2127250" cy="1337945"/>
            </a:xfrm>
            <a:custGeom>
              <a:avLst/>
              <a:gdLst/>
              <a:ahLst/>
              <a:cxnLst/>
              <a:rect l="l" t="t" r="r" b="b"/>
              <a:pathLst>
                <a:path w="2127250" h="1337945">
                  <a:moveTo>
                    <a:pt x="1220414" y="866489"/>
                  </a:moveTo>
                  <a:lnTo>
                    <a:pt x="1208579" y="868370"/>
                  </a:lnTo>
                  <a:lnTo>
                    <a:pt x="1198887" y="873537"/>
                  </a:lnTo>
                  <a:lnTo>
                    <a:pt x="1192339" y="881276"/>
                  </a:lnTo>
                  <a:lnTo>
                    <a:pt x="1189934" y="890873"/>
                  </a:lnTo>
                  <a:lnTo>
                    <a:pt x="1192339" y="900469"/>
                  </a:lnTo>
                  <a:lnTo>
                    <a:pt x="1198887" y="908208"/>
                  </a:lnTo>
                  <a:lnTo>
                    <a:pt x="1208579" y="913376"/>
                  </a:lnTo>
                  <a:lnTo>
                    <a:pt x="1220414" y="915257"/>
                  </a:lnTo>
                  <a:lnTo>
                    <a:pt x="1231368" y="913376"/>
                  </a:lnTo>
                  <a:lnTo>
                    <a:pt x="1240607" y="908208"/>
                  </a:lnTo>
                  <a:lnTo>
                    <a:pt x="1246989" y="900469"/>
                  </a:lnTo>
                  <a:lnTo>
                    <a:pt x="1249370" y="890873"/>
                  </a:lnTo>
                  <a:lnTo>
                    <a:pt x="1246989" y="881276"/>
                  </a:lnTo>
                  <a:lnTo>
                    <a:pt x="1240607" y="873537"/>
                  </a:lnTo>
                  <a:lnTo>
                    <a:pt x="1231368" y="868370"/>
                  </a:lnTo>
                  <a:lnTo>
                    <a:pt x="1220414" y="866489"/>
                  </a:lnTo>
                  <a:close/>
                </a:path>
                <a:path w="2127250" h="1337945">
                  <a:moveTo>
                    <a:pt x="19502" y="1188053"/>
                  </a:moveTo>
                  <a:lnTo>
                    <a:pt x="9572" y="1193911"/>
                  </a:lnTo>
                  <a:lnTo>
                    <a:pt x="2928" y="1201769"/>
                  </a:lnTo>
                  <a:lnTo>
                    <a:pt x="0" y="1210770"/>
                  </a:lnTo>
                  <a:lnTo>
                    <a:pt x="1214" y="1220057"/>
                  </a:lnTo>
                  <a:lnTo>
                    <a:pt x="6215" y="1227105"/>
                  </a:lnTo>
                  <a:lnTo>
                    <a:pt x="13787" y="1231868"/>
                  </a:lnTo>
                  <a:lnTo>
                    <a:pt x="23074" y="1233773"/>
                  </a:lnTo>
                  <a:lnTo>
                    <a:pt x="33218" y="1232249"/>
                  </a:lnTo>
                  <a:lnTo>
                    <a:pt x="42267" y="1227510"/>
                  </a:lnTo>
                  <a:lnTo>
                    <a:pt x="48458" y="1220628"/>
                  </a:lnTo>
                  <a:lnTo>
                    <a:pt x="51220" y="1212318"/>
                  </a:lnTo>
                  <a:lnTo>
                    <a:pt x="49982" y="1203293"/>
                  </a:lnTo>
                  <a:lnTo>
                    <a:pt x="45648" y="1194482"/>
                  </a:lnTo>
                  <a:lnTo>
                    <a:pt x="38171" y="1188815"/>
                  </a:lnTo>
                  <a:lnTo>
                    <a:pt x="28979" y="1186576"/>
                  </a:lnTo>
                  <a:lnTo>
                    <a:pt x="19502" y="1188053"/>
                  </a:lnTo>
                  <a:close/>
                </a:path>
                <a:path w="2127250" h="1337945">
                  <a:moveTo>
                    <a:pt x="2090618" y="2381"/>
                  </a:moveTo>
                  <a:lnTo>
                    <a:pt x="2080450" y="7381"/>
                  </a:lnTo>
                  <a:lnTo>
                    <a:pt x="2073282" y="14954"/>
                  </a:lnTo>
                  <a:lnTo>
                    <a:pt x="2069830" y="24241"/>
                  </a:lnTo>
                  <a:lnTo>
                    <a:pt x="2070806" y="34385"/>
                  </a:lnTo>
                  <a:lnTo>
                    <a:pt x="2076068" y="42529"/>
                  </a:lnTo>
                  <a:lnTo>
                    <a:pt x="2084331" y="48101"/>
                  </a:lnTo>
                  <a:lnTo>
                    <a:pt x="2094595" y="50244"/>
                  </a:lnTo>
                  <a:lnTo>
                    <a:pt x="2105858" y="48101"/>
                  </a:lnTo>
                  <a:lnTo>
                    <a:pt x="2116026" y="42862"/>
                  </a:lnTo>
                  <a:lnTo>
                    <a:pt x="2123193" y="34766"/>
                  </a:lnTo>
                  <a:lnTo>
                    <a:pt x="2126646" y="24955"/>
                  </a:lnTo>
                  <a:lnTo>
                    <a:pt x="2125670" y="14573"/>
                  </a:lnTo>
                  <a:lnTo>
                    <a:pt x="2120193" y="6667"/>
                  </a:lnTo>
                  <a:lnTo>
                    <a:pt x="2111573" y="1619"/>
                  </a:lnTo>
                  <a:lnTo>
                    <a:pt x="2101238" y="0"/>
                  </a:lnTo>
                  <a:lnTo>
                    <a:pt x="2090618" y="2381"/>
                  </a:lnTo>
                  <a:close/>
                </a:path>
                <a:path w="2127250" h="1337945">
                  <a:moveTo>
                    <a:pt x="1397198" y="1288637"/>
                  </a:moveTo>
                  <a:lnTo>
                    <a:pt x="1387030" y="1293852"/>
                  </a:lnTo>
                  <a:lnTo>
                    <a:pt x="1379862" y="1301781"/>
                  </a:lnTo>
                  <a:lnTo>
                    <a:pt x="1376410" y="1311140"/>
                  </a:lnTo>
                  <a:lnTo>
                    <a:pt x="1377386" y="1320641"/>
                  </a:lnTo>
                  <a:lnTo>
                    <a:pt x="1382887" y="1329451"/>
                  </a:lnTo>
                  <a:lnTo>
                    <a:pt x="1391673" y="1335119"/>
                  </a:lnTo>
                  <a:lnTo>
                    <a:pt x="1402460" y="1337357"/>
                  </a:lnTo>
                  <a:lnTo>
                    <a:pt x="1413962" y="1335881"/>
                  </a:lnTo>
                  <a:lnTo>
                    <a:pt x="1423273" y="1329785"/>
                  </a:lnTo>
                  <a:lnTo>
                    <a:pt x="1430154" y="1321403"/>
                  </a:lnTo>
                  <a:lnTo>
                    <a:pt x="1433893" y="1311878"/>
                  </a:lnTo>
                  <a:lnTo>
                    <a:pt x="1433774" y="1302353"/>
                  </a:lnTo>
                  <a:lnTo>
                    <a:pt x="1428488" y="1293780"/>
                  </a:lnTo>
                  <a:lnTo>
                    <a:pt x="1420058" y="1288637"/>
                  </a:lnTo>
                  <a:lnTo>
                    <a:pt x="1409342" y="1286922"/>
                  </a:lnTo>
                  <a:lnTo>
                    <a:pt x="1397198" y="128863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62"/>
            <p:cNvSpPr/>
            <p:nvPr/>
          </p:nvSpPr>
          <p:spPr>
            <a:xfrm>
              <a:off x="861988" y="3170443"/>
              <a:ext cx="57785" cy="50800"/>
            </a:xfrm>
            <a:custGeom>
              <a:avLst/>
              <a:gdLst/>
              <a:ahLst/>
              <a:cxnLst/>
              <a:rect l="l" t="t" r="r" b="b"/>
              <a:pathLst>
                <a:path w="57784" h="50800">
                  <a:moveTo>
                    <a:pt x="32289" y="0"/>
                  </a:moveTo>
                  <a:lnTo>
                    <a:pt x="20788" y="2143"/>
                  </a:ln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3"/>
            <p:cNvSpPr/>
            <p:nvPr/>
          </p:nvSpPr>
          <p:spPr>
            <a:xfrm>
              <a:off x="861988" y="3170443"/>
              <a:ext cx="2740025" cy="1835785"/>
            </a:xfrm>
            <a:custGeom>
              <a:avLst/>
              <a:gdLst/>
              <a:ahLst/>
              <a:cxnLst/>
              <a:rect l="l" t="t" r="r" b="b"/>
              <a:pathLst>
                <a:path w="2740025" h="1835785">
                  <a:moveTo>
                    <a:pt x="20788" y="2143"/>
                  </a:move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lnTo>
                    <a:pt x="20788" y="2143"/>
                  </a:lnTo>
                  <a:close/>
                </a:path>
                <a:path w="2740025" h="1835785">
                  <a:moveTo>
                    <a:pt x="1572220" y="898255"/>
                  </a:moveTo>
                  <a:lnTo>
                    <a:pt x="1562933" y="903493"/>
                  </a:lnTo>
                  <a:lnTo>
                    <a:pt x="1556218" y="911590"/>
                  </a:lnTo>
                  <a:lnTo>
                    <a:pt x="1552932" y="921400"/>
                  </a:lnTo>
                  <a:lnTo>
                    <a:pt x="1553932" y="931783"/>
                  </a:lnTo>
                  <a:lnTo>
                    <a:pt x="1558980" y="940593"/>
                  </a:lnTo>
                  <a:lnTo>
                    <a:pt x="1566886" y="946261"/>
                  </a:lnTo>
                  <a:lnTo>
                    <a:pt x="1577078" y="948499"/>
                  </a:lnTo>
                  <a:lnTo>
                    <a:pt x="1588984" y="947023"/>
                  </a:lnTo>
                  <a:lnTo>
                    <a:pt x="1599152" y="940903"/>
                  </a:lnTo>
                  <a:lnTo>
                    <a:pt x="1606319" y="932354"/>
                  </a:lnTo>
                  <a:lnTo>
                    <a:pt x="1609772" y="922377"/>
                  </a:lnTo>
                  <a:lnTo>
                    <a:pt x="1608796" y="911971"/>
                  </a:lnTo>
                  <a:lnTo>
                    <a:pt x="1603295" y="904041"/>
                  </a:lnTo>
                  <a:lnTo>
                    <a:pt x="1594508" y="898826"/>
                  </a:lnTo>
                  <a:lnTo>
                    <a:pt x="1583721" y="896754"/>
                  </a:lnTo>
                  <a:lnTo>
                    <a:pt x="1572220" y="898255"/>
                  </a:lnTo>
                  <a:close/>
                </a:path>
                <a:path w="2740025" h="1835785">
                  <a:moveTo>
                    <a:pt x="2704552" y="1789795"/>
                  </a:moveTo>
                  <a:lnTo>
                    <a:pt x="2693503" y="1795010"/>
                  </a:lnTo>
                  <a:lnTo>
                    <a:pt x="2685883" y="1802939"/>
                  </a:lnTo>
                  <a:lnTo>
                    <a:pt x="2682263" y="1812297"/>
                  </a:lnTo>
                  <a:lnTo>
                    <a:pt x="2683216" y="1821799"/>
                  </a:lnTo>
                  <a:lnTo>
                    <a:pt x="2688478" y="1829490"/>
                  </a:lnTo>
                  <a:lnTo>
                    <a:pt x="2696741" y="1834181"/>
                  </a:lnTo>
                  <a:lnTo>
                    <a:pt x="2707004" y="1835729"/>
                  </a:lnTo>
                  <a:lnTo>
                    <a:pt x="2718268" y="1833991"/>
                  </a:lnTo>
                  <a:lnTo>
                    <a:pt x="2728460" y="1828776"/>
                  </a:lnTo>
                  <a:lnTo>
                    <a:pt x="2735794" y="1820846"/>
                  </a:lnTo>
                  <a:lnTo>
                    <a:pt x="2739699" y="1811488"/>
                  </a:lnTo>
                  <a:lnTo>
                    <a:pt x="2739604" y="1801987"/>
                  </a:lnTo>
                  <a:lnTo>
                    <a:pt x="2734127" y="1794081"/>
                  </a:lnTo>
                  <a:lnTo>
                    <a:pt x="2725507" y="1789033"/>
                  </a:lnTo>
                  <a:lnTo>
                    <a:pt x="2715172" y="1787413"/>
                  </a:lnTo>
                  <a:lnTo>
                    <a:pt x="2704552" y="178979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4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33527" y="0"/>
                  </a:moveTo>
                  <a:lnTo>
                    <a:pt x="22288" y="1524"/>
                  </a:ln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5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5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2288" y="1523"/>
                  </a:move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4"/>
                  </a:lnTo>
                  <a:lnTo>
                    <a:pt x="33527" y="0"/>
                  </a:lnTo>
                  <a:lnTo>
                    <a:pt x="22288" y="15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6"/>
            <p:cNvSpPr/>
            <p:nvPr/>
          </p:nvSpPr>
          <p:spPr>
            <a:xfrm>
              <a:off x="1585341" y="3555111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28955" y="0"/>
                  </a:moveTo>
                  <a:lnTo>
                    <a:pt x="18859" y="738"/>
                  </a:lnTo>
                  <a:lnTo>
                    <a:pt x="9906" y="4762"/>
                  </a:lnTo>
                  <a:lnTo>
                    <a:pt x="3238" y="11358"/>
                  </a:lnTo>
                  <a:lnTo>
                    <a:pt x="0" y="19812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7"/>
            <p:cNvSpPr/>
            <p:nvPr/>
          </p:nvSpPr>
          <p:spPr>
            <a:xfrm>
              <a:off x="1585340" y="3555110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51815" y="27431"/>
                  </a:move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lnTo>
                    <a:pt x="18859" y="738"/>
                  </a:lnTo>
                  <a:lnTo>
                    <a:pt x="9905" y="4762"/>
                  </a:lnTo>
                  <a:lnTo>
                    <a:pt x="3238" y="11358"/>
                  </a:lnTo>
                  <a:lnTo>
                    <a:pt x="0" y="19811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8"/>
            <p:cNvSpPr/>
            <p:nvPr/>
          </p:nvSpPr>
          <p:spPr>
            <a:xfrm>
              <a:off x="1843658" y="5686424"/>
              <a:ext cx="68579" cy="655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9"/>
            <p:cNvSpPr/>
            <p:nvPr/>
          </p:nvSpPr>
          <p:spPr>
            <a:xfrm>
              <a:off x="846201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33528" y="119"/>
                  </a:moveTo>
                  <a:lnTo>
                    <a:pt x="21431" y="0"/>
                  </a:lnTo>
                  <a:lnTo>
                    <a:pt x="11049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6" y="35742"/>
                  </a:lnTo>
                  <a:lnTo>
                    <a:pt x="14573" y="42005"/>
                  </a:lnTo>
                  <a:lnTo>
                    <a:pt x="25908" y="45839"/>
                  </a:lnTo>
                  <a:lnTo>
                    <a:pt x="37766" y="45338"/>
                  </a:lnTo>
                  <a:lnTo>
                    <a:pt x="47625" y="41838"/>
                  </a:lnTo>
                  <a:lnTo>
                    <a:pt x="54625" y="35766"/>
                  </a:lnTo>
                  <a:lnTo>
                    <a:pt x="57912" y="27551"/>
                  </a:lnTo>
                  <a:lnTo>
                    <a:pt x="56888" y="18335"/>
                  </a:lnTo>
                  <a:lnTo>
                    <a:pt x="52006" y="9834"/>
                  </a:lnTo>
                  <a:lnTo>
                    <a:pt x="43981" y="3333"/>
                  </a:lnTo>
                  <a:lnTo>
                    <a:pt x="33528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70"/>
            <p:cNvSpPr/>
            <p:nvPr/>
          </p:nvSpPr>
          <p:spPr>
            <a:xfrm>
              <a:off x="846200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57911" y="27551"/>
                  </a:moveTo>
                  <a:lnTo>
                    <a:pt x="21431" y="0"/>
                  </a:lnTo>
                  <a:lnTo>
                    <a:pt x="11048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5" y="35742"/>
                  </a:lnTo>
                  <a:lnTo>
                    <a:pt x="14573" y="42005"/>
                  </a:lnTo>
                  <a:lnTo>
                    <a:pt x="25907" y="45839"/>
                  </a:lnTo>
                  <a:lnTo>
                    <a:pt x="37766" y="45338"/>
                  </a:lnTo>
                  <a:lnTo>
                    <a:pt x="47624" y="41838"/>
                  </a:lnTo>
                  <a:lnTo>
                    <a:pt x="54625" y="35766"/>
                  </a:lnTo>
                  <a:lnTo>
                    <a:pt x="57911" y="2755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1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30480" y="0"/>
                  </a:move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2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lnTo>
                    <a:pt x="51268" y="17573"/>
                  </a:lnTo>
                  <a:lnTo>
                    <a:pt x="47434" y="9525"/>
                  </a:lnTo>
                  <a:lnTo>
                    <a:pt x="40457" y="319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2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51815" y="25907"/>
                  </a:moveTo>
                  <a:lnTo>
                    <a:pt x="51268" y="17573"/>
                  </a:lnTo>
                  <a:lnTo>
                    <a:pt x="47434" y="9524"/>
                  </a:lnTo>
                  <a:lnTo>
                    <a:pt x="40457" y="3190"/>
                  </a:lnTo>
                  <a:lnTo>
                    <a:pt x="30479" y="0"/>
                  </a:ln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1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3"/>
            <p:cNvSpPr/>
            <p:nvPr/>
          </p:nvSpPr>
          <p:spPr>
            <a:xfrm>
              <a:off x="2986658" y="4610480"/>
              <a:ext cx="70103" cy="685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74"/>
            <p:cNvSpPr/>
            <p:nvPr/>
          </p:nvSpPr>
          <p:spPr>
            <a:xfrm>
              <a:off x="2077592" y="3858220"/>
              <a:ext cx="1274445" cy="744220"/>
            </a:xfrm>
            <a:custGeom>
              <a:avLst/>
              <a:gdLst/>
              <a:ahLst/>
              <a:cxnLst/>
              <a:rect l="l" t="t" r="r" b="b"/>
              <a:pathLst>
                <a:path w="1274445" h="744220">
                  <a:moveTo>
                    <a:pt x="51815" y="724066"/>
                  </a:moveTo>
                  <a:lnTo>
                    <a:pt x="50815" y="715065"/>
                  </a:lnTo>
                  <a:lnTo>
                    <a:pt x="46100" y="706921"/>
                  </a:lnTo>
                  <a:lnTo>
                    <a:pt x="38528" y="700492"/>
                  </a:lnTo>
                  <a:lnTo>
                    <a:pt x="28955" y="696634"/>
                  </a:lnTo>
                  <a:lnTo>
                    <a:pt x="18859" y="697372"/>
                  </a:lnTo>
                  <a:lnTo>
                    <a:pt x="9905" y="701397"/>
                  </a:lnTo>
                  <a:lnTo>
                    <a:pt x="3238" y="707993"/>
                  </a:lnTo>
                  <a:lnTo>
                    <a:pt x="0" y="716446"/>
                  </a:lnTo>
                  <a:lnTo>
                    <a:pt x="761" y="726305"/>
                  </a:lnTo>
                  <a:lnTo>
                    <a:pt x="4952" y="734734"/>
                  </a:lnTo>
                  <a:lnTo>
                    <a:pt x="12001" y="740878"/>
                  </a:lnTo>
                  <a:lnTo>
                    <a:pt x="21335" y="743878"/>
                  </a:lnTo>
                  <a:lnTo>
                    <a:pt x="32313" y="743997"/>
                  </a:lnTo>
                  <a:lnTo>
                    <a:pt x="41719" y="740259"/>
                  </a:lnTo>
                  <a:lnTo>
                    <a:pt x="48553" y="733377"/>
                  </a:lnTo>
                  <a:lnTo>
                    <a:pt x="51815" y="724066"/>
                  </a:lnTo>
                  <a:close/>
                </a:path>
                <a:path w="1274445" h="744220">
                  <a:moveTo>
                    <a:pt x="1274063" y="26074"/>
                  </a:moveTo>
                  <a:lnTo>
                    <a:pt x="1239821" y="0"/>
                  </a:lnTo>
                  <a:lnTo>
                    <a:pt x="1231391" y="3405"/>
                  </a:lnTo>
                  <a:lnTo>
                    <a:pt x="1225248" y="9382"/>
                  </a:lnTo>
                  <a:lnTo>
                    <a:pt x="1222247" y="16930"/>
                  </a:lnTo>
                  <a:lnTo>
                    <a:pt x="1222152" y="26789"/>
                  </a:lnTo>
                  <a:lnTo>
                    <a:pt x="1226057" y="35218"/>
                  </a:lnTo>
                  <a:lnTo>
                    <a:pt x="1233392" y="41362"/>
                  </a:lnTo>
                  <a:lnTo>
                    <a:pt x="1243583" y="44362"/>
                  </a:lnTo>
                  <a:lnTo>
                    <a:pt x="1254347" y="44505"/>
                  </a:lnTo>
                  <a:lnTo>
                    <a:pt x="1263395" y="40933"/>
                  </a:lnTo>
                  <a:lnTo>
                    <a:pt x="1270158" y="34504"/>
                  </a:lnTo>
                  <a:lnTo>
                    <a:pt x="1274063" y="26074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75"/>
            <p:cNvSpPr/>
            <p:nvPr/>
          </p:nvSpPr>
          <p:spPr>
            <a:xfrm>
              <a:off x="820293" y="2863095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32003" y="119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4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2" y="27551"/>
                  </a:lnTo>
                  <a:lnTo>
                    <a:pt x="56864" y="18335"/>
                  </a:lnTo>
                  <a:lnTo>
                    <a:pt x="51815" y="9834"/>
                  </a:lnTo>
                  <a:lnTo>
                    <a:pt x="43338" y="3333"/>
                  </a:lnTo>
                  <a:lnTo>
                    <a:pt x="32003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6"/>
            <p:cNvSpPr/>
            <p:nvPr/>
          </p:nvSpPr>
          <p:spPr>
            <a:xfrm>
              <a:off x="820292" y="2863095"/>
              <a:ext cx="2179320" cy="2368550"/>
            </a:xfrm>
            <a:custGeom>
              <a:avLst/>
              <a:gdLst/>
              <a:ahLst/>
              <a:cxnLst/>
              <a:rect l="l" t="t" r="r" b="b"/>
              <a:pathLst>
                <a:path w="2179320" h="2368550">
                  <a:moveTo>
                    <a:pt x="57911" y="27551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3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1" y="27551"/>
                  </a:lnTo>
                  <a:close/>
                </a:path>
                <a:path w="2179320" h="2368550">
                  <a:moveTo>
                    <a:pt x="2179319" y="931283"/>
                  </a:moveTo>
                  <a:lnTo>
                    <a:pt x="2178534" y="922281"/>
                  </a:lnTo>
                  <a:lnTo>
                    <a:pt x="2174176" y="914138"/>
                  </a:lnTo>
                  <a:lnTo>
                    <a:pt x="2166675" y="907708"/>
                  </a:lnTo>
                  <a:lnTo>
                    <a:pt x="2156459" y="903851"/>
                  </a:lnTo>
                  <a:lnTo>
                    <a:pt x="2146363" y="904589"/>
                  </a:lnTo>
                  <a:lnTo>
                    <a:pt x="2137409" y="908613"/>
                  </a:lnTo>
                  <a:lnTo>
                    <a:pt x="2130742" y="915209"/>
                  </a:lnTo>
                  <a:lnTo>
                    <a:pt x="2127503" y="923663"/>
                  </a:lnTo>
                  <a:lnTo>
                    <a:pt x="2128480" y="933283"/>
                  </a:lnTo>
                  <a:lnTo>
                    <a:pt x="2133028" y="941189"/>
                  </a:lnTo>
                  <a:lnTo>
                    <a:pt x="2140148" y="946808"/>
                  </a:lnTo>
                  <a:lnTo>
                    <a:pt x="2148839" y="949571"/>
                  </a:lnTo>
                  <a:lnTo>
                    <a:pt x="2159817" y="949070"/>
                  </a:lnTo>
                  <a:lnTo>
                    <a:pt x="2169223" y="945570"/>
                  </a:lnTo>
                  <a:lnTo>
                    <a:pt x="2176057" y="939498"/>
                  </a:lnTo>
                  <a:lnTo>
                    <a:pt x="2179319" y="931283"/>
                  </a:lnTo>
                  <a:close/>
                </a:path>
                <a:path w="2179320" h="2368550">
                  <a:moveTo>
                    <a:pt x="2045207" y="2345555"/>
                  </a:moveTo>
                  <a:lnTo>
                    <a:pt x="2044207" y="2333458"/>
                  </a:lnTo>
                  <a:lnTo>
                    <a:pt x="2039492" y="2323076"/>
                  </a:lnTo>
                  <a:lnTo>
                    <a:pt x="2031920" y="2315551"/>
                  </a:lnTo>
                  <a:lnTo>
                    <a:pt x="2022347" y="2312027"/>
                  </a:lnTo>
                  <a:lnTo>
                    <a:pt x="2012251" y="2313050"/>
                  </a:lnTo>
                  <a:lnTo>
                    <a:pt x="2003297" y="2317932"/>
                  </a:lnTo>
                  <a:lnTo>
                    <a:pt x="1996630" y="2325957"/>
                  </a:lnTo>
                  <a:lnTo>
                    <a:pt x="1993391" y="2336411"/>
                  </a:lnTo>
                  <a:lnTo>
                    <a:pt x="1993487" y="2347626"/>
                  </a:lnTo>
                  <a:lnTo>
                    <a:pt x="1997582" y="2357556"/>
                  </a:lnTo>
                  <a:lnTo>
                    <a:pt x="2004536" y="2364914"/>
                  </a:lnTo>
                  <a:lnTo>
                    <a:pt x="2013203" y="2368415"/>
                  </a:lnTo>
                  <a:lnTo>
                    <a:pt x="2024205" y="2368057"/>
                  </a:lnTo>
                  <a:lnTo>
                    <a:pt x="2033777" y="2363271"/>
                  </a:lnTo>
                  <a:lnTo>
                    <a:pt x="2041064" y="2355341"/>
                  </a:lnTo>
                  <a:lnTo>
                    <a:pt x="2045207" y="234555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77"/>
            <p:cNvSpPr/>
            <p:nvPr/>
          </p:nvSpPr>
          <p:spPr>
            <a:xfrm>
              <a:off x="1221795" y="4014596"/>
              <a:ext cx="68651" cy="670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78"/>
            <p:cNvSpPr/>
            <p:nvPr/>
          </p:nvSpPr>
          <p:spPr>
            <a:xfrm>
              <a:off x="2053208" y="5331928"/>
              <a:ext cx="350520" cy="418465"/>
            </a:xfrm>
            <a:custGeom>
              <a:avLst/>
              <a:gdLst/>
              <a:ahLst/>
              <a:cxnLst/>
              <a:rect l="l" t="t" r="r" b="b"/>
              <a:pathLst>
                <a:path w="350519" h="418464">
                  <a:moveTo>
                    <a:pt x="350519" y="390310"/>
                  </a:moveTo>
                  <a:lnTo>
                    <a:pt x="347043" y="381881"/>
                  </a:lnTo>
                  <a:lnTo>
                    <a:pt x="339851" y="375451"/>
                  </a:lnTo>
                  <a:lnTo>
                    <a:pt x="330374" y="371879"/>
                  </a:lnTo>
                  <a:lnTo>
                    <a:pt x="320039" y="372022"/>
                  </a:lnTo>
                  <a:lnTo>
                    <a:pt x="310705" y="375904"/>
                  </a:lnTo>
                  <a:lnTo>
                    <a:pt x="303656" y="382500"/>
                  </a:lnTo>
                  <a:lnTo>
                    <a:pt x="299465" y="391096"/>
                  </a:lnTo>
                  <a:lnTo>
                    <a:pt x="298703" y="400978"/>
                  </a:lnTo>
                  <a:lnTo>
                    <a:pt x="302585" y="409170"/>
                  </a:lnTo>
                  <a:lnTo>
                    <a:pt x="309181" y="415075"/>
                  </a:lnTo>
                  <a:lnTo>
                    <a:pt x="317777" y="418123"/>
                  </a:lnTo>
                  <a:lnTo>
                    <a:pt x="327659" y="417742"/>
                  </a:lnTo>
                  <a:lnTo>
                    <a:pt x="338089" y="414099"/>
                  </a:lnTo>
                  <a:lnTo>
                    <a:pt x="345947" y="408027"/>
                  </a:lnTo>
                  <a:lnTo>
                    <a:pt x="350377" y="399954"/>
                  </a:lnTo>
                  <a:lnTo>
                    <a:pt x="350519" y="390310"/>
                  </a:lnTo>
                  <a:close/>
                </a:path>
                <a:path w="350519" h="418464">
                  <a:moveTo>
                    <a:pt x="51815" y="16930"/>
                  </a:moveTo>
                  <a:lnTo>
                    <a:pt x="48577" y="9382"/>
                  </a:lnTo>
                  <a:lnTo>
                    <a:pt x="41909" y="3405"/>
                  </a:lnTo>
                  <a:lnTo>
                    <a:pt x="32956" y="0"/>
                  </a:lnTo>
                  <a:lnTo>
                    <a:pt x="22859" y="166"/>
                  </a:lnTo>
                  <a:lnTo>
                    <a:pt x="12644" y="3809"/>
                  </a:lnTo>
                  <a:lnTo>
                    <a:pt x="5143" y="9882"/>
                  </a:lnTo>
                  <a:lnTo>
                    <a:pt x="785" y="17954"/>
                  </a:lnTo>
                  <a:lnTo>
                    <a:pt x="0" y="27598"/>
                  </a:lnTo>
                  <a:lnTo>
                    <a:pt x="4119" y="36028"/>
                  </a:lnTo>
                  <a:lnTo>
                    <a:pt x="11239" y="42457"/>
                  </a:lnTo>
                  <a:lnTo>
                    <a:pt x="20359" y="46029"/>
                  </a:lnTo>
                  <a:lnTo>
                    <a:pt x="30479" y="45886"/>
                  </a:lnTo>
                  <a:lnTo>
                    <a:pt x="40028" y="42005"/>
                  </a:lnTo>
                  <a:lnTo>
                    <a:pt x="47434" y="35409"/>
                  </a:lnTo>
                  <a:lnTo>
                    <a:pt x="51696" y="26812"/>
                  </a:lnTo>
                  <a:lnTo>
                    <a:pt x="51815" y="1693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79"/>
            <p:cNvSpPr/>
            <p:nvPr/>
          </p:nvSpPr>
          <p:spPr>
            <a:xfrm>
              <a:off x="557402" y="4208144"/>
              <a:ext cx="64103" cy="67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80"/>
            <p:cNvSpPr/>
            <p:nvPr/>
          </p:nvSpPr>
          <p:spPr>
            <a:xfrm>
              <a:off x="1435893" y="3279147"/>
              <a:ext cx="53975" cy="50800"/>
            </a:xfrm>
            <a:custGeom>
              <a:avLst/>
              <a:gdLst/>
              <a:ahLst/>
              <a:cxnLst/>
              <a:rect l="l" t="t" r="r" b="b"/>
              <a:pathLst>
                <a:path w="53975" h="50800">
                  <a:moveTo>
                    <a:pt x="32432" y="0"/>
                  </a:move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81"/>
            <p:cNvSpPr/>
            <p:nvPr/>
          </p:nvSpPr>
          <p:spPr>
            <a:xfrm>
              <a:off x="1435893" y="3279147"/>
              <a:ext cx="683260" cy="1605280"/>
            </a:xfrm>
            <a:custGeom>
              <a:avLst/>
              <a:gdLst/>
              <a:ahLst/>
              <a:cxnLst/>
              <a:rect l="l" t="t" r="r" b="b"/>
              <a:pathLst>
                <a:path w="683260" h="1605279">
                  <a:moveTo>
                    <a:pt x="53435" y="19931"/>
                  </a:move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close/>
                </a:path>
                <a:path w="683260" h="1605279">
                  <a:moveTo>
                    <a:pt x="682847" y="1575935"/>
                  </a:moveTo>
                  <a:lnTo>
                    <a:pt x="679346" y="1566624"/>
                  </a:lnTo>
                  <a:lnTo>
                    <a:pt x="671988" y="1559742"/>
                  </a:lnTo>
                  <a:lnTo>
                    <a:pt x="662058" y="1556003"/>
                  </a:lnTo>
                  <a:lnTo>
                    <a:pt x="650843" y="1556123"/>
                  </a:lnTo>
                  <a:lnTo>
                    <a:pt x="639532" y="1560242"/>
                  </a:lnTo>
                  <a:lnTo>
                    <a:pt x="631221" y="1567362"/>
                  </a:lnTo>
                  <a:lnTo>
                    <a:pt x="626625" y="1576482"/>
                  </a:lnTo>
                  <a:lnTo>
                    <a:pt x="626459" y="1586603"/>
                  </a:lnTo>
                  <a:lnTo>
                    <a:pt x="629983" y="1595032"/>
                  </a:lnTo>
                  <a:lnTo>
                    <a:pt x="637508" y="1601462"/>
                  </a:lnTo>
                  <a:lnTo>
                    <a:pt x="647890" y="1605033"/>
                  </a:lnTo>
                  <a:lnTo>
                    <a:pt x="659987" y="1604891"/>
                  </a:lnTo>
                  <a:lnTo>
                    <a:pt x="670417" y="1601009"/>
                  </a:lnTo>
                  <a:lnTo>
                    <a:pt x="678275" y="1594413"/>
                  </a:lnTo>
                  <a:lnTo>
                    <a:pt x="682704" y="1585817"/>
                  </a:lnTo>
                  <a:lnTo>
                    <a:pt x="682847" y="157593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82"/>
            <p:cNvSpPr/>
            <p:nvPr/>
          </p:nvSpPr>
          <p:spPr>
            <a:xfrm>
              <a:off x="249554" y="3572636"/>
              <a:ext cx="68579" cy="670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83"/>
            <p:cNvSpPr/>
            <p:nvPr/>
          </p:nvSpPr>
          <p:spPr>
            <a:xfrm>
              <a:off x="1650110" y="5497353"/>
              <a:ext cx="68579" cy="641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84"/>
            <p:cNvSpPr/>
            <p:nvPr/>
          </p:nvSpPr>
          <p:spPr>
            <a:xfrm>
              <a:off x="2987420" y="5217675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19" h="50800">
                  <a:moveTo>
                    <a:pt x="57911" y="19931"/>
                  </a:moveTo>
                  <a:lnTo>
                    <a:pt x="54625" y="10620"/>
                  </a:lnTo>
                  <a:lnTo>
                    <a:pt x="47624" y="3738"/>
                  </a:lnTo>
                  <a:lnTo>
                    <a:pt x="37766" y="0"/>
                  </a:lnTo>
                  <a:lnTo>
                    <a:pt x="25907" y="119"/>
                  </a:lnTo>
                  <a:lnTo>
                    <a:pt x="14573" y="4238"/>
                  </a:lnTo>
                  <a:lnTo>
                    <a:pt x="6095" y="11358"/>
                  </a:lnTo>
                  <a:lnTo>
                    <a:pt x="1047" y="20478"/>
                  </a:lnTo>
                  <a:lnTo>
                    <a:pt x="0" y="30599"/>
                  </a:lnTo>
                  <a:lnTo>
                    <a:pt x="4405" y="39909"/>
                  </a:lnTo>
                  <a:lnTo>
                    <a:pt x="12382" y="46791"/>
                  </a:lnTo>
                  <a:lnTo>
                    <a:pt x="22931" y="50530"/>
                  </a:lnTo>
                  <a:lnTo>
                    <a:pt x="35051" y="50411"/>
                  </a:lnTo>
                  <a:lnTo>
                    <a:pt x="45481" y="46291"/>
                  </a:lnTo>
                  <a:lnTo>
                    <a:pt x="53339" y="39171"/>
                  </a:lnTo>
                  <a:lnTo>
                    <a:pt x="57769" y="30051"/>
                  </a:lnTo>
                  <a:lnTo>
                    <a:pt x="57911" y="199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85"/>
            <p:cNvSpPr/>
            <p:nvPr/>
          </p:nvSpPr>
          <p:spPr>
            <a:xfrm>
              <a:off x="2426589" y="4437507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89" h="48895">
                  <a:moveTo>
                    <a:pt x="28956" y="0"/>
                  </a:moveTo>
                  <a:lnTo>
                    <a:pt x="17359" y="1904"/>
                  </a:lnTo>
                  <a:lnTo>
                    <a:pt x="8191" y="7238"/>
                  </a:lnTo>
                  <a:lnTo>
                    <a:pt x="2166" y="15430"/>
                  </a:lnTo>
                  <a:lnTo>
                    <a:pt x="0" y="25907"/>
                  </a:lnTo>
                  <a:lnTo>
                    <a:pt x="2166" y="34623"/>
                  </a:lnTo>
                  <a:lnTo>
                    <a:pt x="8191" y="41909"/>
                  </a:lnTo>
                  <a:lnTo>
                    <a:pt x="17359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86"/>
            <p:cNvSpPr/>
            <p:nvPr/>
          </p:nvSpPr>
          <p:spPr>
            <a:xfrm>
              <a:off x="1160454" y="2649211"/>
              <a:ext cx="1325880" cy="1837689"/>
            </a:xfrm>
            <a:custGeom>
              <a:avLst/>
              <a:gdLst/>
              <a:ahLst/>
              <a:cxnLst/>
              <a:rect l="l" t="t" r="r" b="b"/>
              <a:pathLst>
                <a:path w="1325880" h="1837689">
                  <a:moveTo>
                    <a:pt x="1295090" y="1788294"/>
                  </a:moveTo>
                  <a:lnTo>
                    <a:pt x="1283493" y="1790199"/>
                  </a:lnTo>
                  <a:lnTo>
                    <a:pt x="1274325" y="1795533"/>
                  </a:lnTo>
                  <a:lnTo>
                    <a:pt x="1268301" y="1803725"/>
                  </a:lnTo>
                  <a:lnTo>
                    <a:pt x="1266134" y="1814202"/>
                  </a:lnTo>
                  <a:lnTo>
                    <a:pt x="1268301" y="1822918"/>
                  </a:lnTo>
                  <a:lnTo>
                    <a:pt x="1274325" y="1830204"/>
                  </a:lnTo>
                  <a:lnTo>
                    <a:pt x="1283493" y="1835205"/>
                  </a:lnTo>
                  <a:lnTo>
                    <a:pt x="1295090" y="1837062"/>
                  </a:lnTo>
                  <a:lnTo>
                    <a:pt x="1306925" y="1835205"/>
                  </a:lnTo>
                  <a:lnTo>
                    <a:pt x="1316616" y="1830204"/>
                  </a:lnTo>
                  <a:lnTo>
                    <a:pt x="1323165" y="1822918"/>
                  </a:lnTo>
                  <a:lnTo>
                    <a:pt x="1325570" y="1814202"/>
                  </a:lnTo>
                  <a:lnTo>
                    <a:pt x="1323165" y="1803725"/>
                  </a:lnTo>
                  <a:lnTo>
                    <a:pt x="1316616" y="1795533"/>
                  </a:lnTo>
                  <a:lnTo>
                    <a:pt x="1306925" y="1790199"/>
                  </a:lnTo>
                  <a:lnTo>
                    <a:pt x="1295090" y="1788294"/>
                  </a:lnTo>
                  <a:close/>
                </a:path>
                <a:path w="1325880" h="1837689">
                  <a:moveTo>
                    <a:pt x="19502" y="1119258"/>
                  </a:moveTo>
                  <a:lnTo>
                    <a:pt x="9572" y="1124473"/>
                  </a:lnTo>
                  <a:lnTo>
                    <a:pt x="2928" y="1132403"/>
                  </a:lnTo>
                  <a:lnTo>
                    <a:pt x="0" y="1141761"/>
                  </a:lnTo>
                  <a:lnTo>
                    <a:pt x="1214" y="1151262"/>
                  </a:lnTo>
                  <a:lnTo>
                    <a:pt x="5834" y="1160049"/>
                  </a:lnTo>
                  <a:lnTo>
                    <a:pt x="14168" y="1165550"/>
                  </a:lnTo>
                  <a:lnTo>
                    <a:pt x="24788" y="1167336"/>
                  </a:lnTo>
                  <a:lnTo>
                    <a:pt x="36266" y="1164978"/>
                  </a:lnTo>
                  <a:lnTo>
                    <a:pt x="46458" y="1159978"/>
                  </a:lnTo>
                  <a:lnTo>
                    <a:pt x="53792" y="1152405"/>
                  </a:lnTo>
                  <a:lnTo>
                    <a:pt x="57697" y="1143119"/>
                  </a:lnTo>
                  <a:lnTo>
                    <a:pt x="57602" y="1132974"/>
                  </a:lnTo>
                  <a:lnTo>
                    <a:pt x="52077" y="1124831"/>
                  </a:lnTo>
                  <a:lnTo>
                    <a:pt x="43124" y="1119258"/>
                  </a:lnTo>
                  <a:lnTo>
                    <a:pt x="31884" y="1117115"/>
                  </a:lnTo>
                  <a:lnTo>
                    <a:pt x="19502" y="1119258"/>
                  </a:lnTo>
                  <a:close/>
                </a:path>
                <a:path w="1325880" h="1837689">
                  <a:moveTo>
                    <a:pt x="1211270" y="2166"/>
                  </a:moveTo>
                  <a:lnTo>
                    <a:pt x="1201983" y="7167"/>
                  </a:lnTo>
                  <a:lnTo>
                    <a:pt x="1195268" y="14739"/>
                  </a:lnTo>
                  <a:lnTo>
                    <a:pt x="1191982" y="24026"/>
                  </a:lnTo>
                  <a:lnTo>
                    <a:pt x="1192982" y="34170"/>
                  </a:lnTo>
                  <a:lnTo>
                    <a:pt x="1198244" y="42957"/>
                  </a:lnTo>
                  <a:lnTo>
                    <a:pt x="1206507" y="48458"/>
                  </a:lnTo>
                  <a:lnTo>
                    <a:pt x="1216771" y="50244"/>
                  </a:lnTo>
                  <a:lnTo>
                    <a:pt x="1228034" y="47886"/>
                  </a:lnTo>
                  <a:lnTo>
                    <a:pt x="1238226" y="42648"/>
                  </a:lnTo>
                  <a:lnTo>
                    <a:pt x="1245560" y="34551"/>
                  </a:lnTo>
                  <a:lnTo>
                    <a:pt x="1249465" y="24741"/>
                  </a:lnTo>
                  <a:lnTo>
                    <a:pt x="1249370" y="14358"/>
                  </a:lnTo>
                  <a:lnTo>
                    <a:pt x="1243845" y="7096"/>
                  </a:lnTo>
                  <a:lnTo>
                    <a:pt x="1234892" y="1976"/>
                  </a:lnTo>
                  <a:lnTo>
                    <a:pt x="1223652" y="0"/>
                  </a:lnTo>
                  <a:lnTo>
                    <a:pt x="1211270" y="2166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4D76CBF-3CF6-A746-89CA-E6B52D252F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731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751"/>
    </mc:Choice>
    <mc:Fallback>
      <p:transition spd="slow" advTm="142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</a:t>
            </a:fld>
            <a:endParaRPr lang="en-AU" dirty="0">
              <a:cs typeface="Times New Roman" pitchFamily="18" charset="0"/>
            </a:endParaRPr>
          </a:p>
        </p:txBody>
      </p:sp>
      <p:grpSp>
        <p:nvGrpSpPr>
          <p:cNvPr id="24" name="object 17"/>
          <p:cNvGrpSpPr/>
          <p:nvPr/>
        </p:nvGrpSpPr>
        <p:grpSpPr>
          <a:xfrm>
            <a:off x="1899497" y="2664471"/>
            <a:ext cx="3896639" cy="3145670"/>
            <a:chOff x="1234935" y="1112989"/>
            <a:chExt cx="1880870" cy="1801495"/>
          </a:xfrm>
        </p:grpSpPr>
        <p:sp>
          <p:nvSpPr>
            <p:cNvPr id="25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2"/>
            <p:cNvSpPr/>
            <p:nvPr/>
          </p:nvSpPr>
          <p:spPr>
            <a:xfrm>
              <a:off x="2196514" y="1370396"/>
              <a:ext cx="23018" cy="26183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3"/>
            <p:cNvSpPr/>
            <p:nvPr/>
          </p:nvSpPr>
          <p:spPr>
            <a:xfrm>
              <a:off x="2196515" y="1370299"/>
              <a:ext cx="48895" cy="451357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4"/>
            <p:cNvSpPr/>
            <p:nvPr/>
          </p:nvSpPr>
          <p:spPr>
            <a:xfrm>
              <a:off x="1966456" y="1544161"/>
              <a:ext cx="30480" cy="35503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17674" y="2414888"/>
            <a:ext cx="2130125" cy="193523"/>
            <a:chOff x="6114283" y="2389943"/>
            <a:chExt cx="1480311" cy="127000"/>
          </a:xfrm>
        </p:grpSpPr>
        <p:grpSp>
          <p:nvGrpSpPr>
            <p:cNvPr id="57" name="object 50"/>
            <p:cNvGrpSpPr/>
            <p:nvPr/>
          </p:nvGrpSpPr>
          <p:grpSpPr>
            <a:xfrm>
              <a:off x="6114283" y="2389943"/>
              <a:ext cx="497205" cy="127000"/>
              <a:chOff x="2894571" y="892009"/>
              <a:chExt cx="497205" cy="127000"/>
            </a:xfrm>
          </p:grpSpPr>
          <p:sp>
            <p:nvSpPr>
              <p:cNvPr id="58" name="object 51"/>
              <p:cNvSpPr/>
              <p:nvPr/>
            </p:nvSpPr>
            <p:spPr>
              <a:xfrm>
                <a:off x="2894571" y="892009"/>
                <a:ext cx="207264" cy="12649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2"/>
              <p:cNvSpPr/>
              <p:nvPr/>
            </p:nvSpPr>
            <p:spPr>
              <a:xfrm>
                <a:off x="3124695" y="892009"/>
                <a:ext cx="266700" cy="126491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60" name="object 53"/>
            <p:cNvGrpSpPr/>
            <p:nvPr/>
          </p:nvGrpSpPr>
          <p:grpSpPr>
            <a:xfrm>
              <a:off x="6659875" y="2389943"/>
              <a:ext cx="934719" cy="127000"/>
              <a:chOff x="3440163" y="892009"/>
              <a:chExt cx="934719" cy="127000"/>
            </a:xfrm>
          </p:grpSpPr>
          <p:sp>
            <p:nvSpPr>
              <p:cNvPr id="61" name="object 54"/>
              <p:cNvSpPr/>
              <p:nvPr/>
            </p:nvSpPr>
            <p:spPr>
              <a:xfrm>
                <a:off x="3440163" y="931633"/>
                <a:ext cx="8382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83820" h="36830">
                    <a:moveTo>
                      <a:pt x="83819" y="0"/>
                    </a:moveTo>
                    <a:lnTo>
                      <a:pt x="12191" y="0"/>
                    </a:lnTo>
                    <a:lnTo>
                      <a:pt x="9143" y="10668"/>
                    </a:lnTo>
                    <a:lnTo>
                      <a:pt x="80772" y="10668"/>
                    </a:lnTo>
                    <a:lnTo>
                      <a:pt x="83819" y="0"/>
                    </a:lnTo>
                    <a:close/>
                  </a:path>
                  <a:path w="83820" h="36830">
                    <a:moveTo>
                      <a:pt x="74675" y="27432"/>
                    </a:moveTo>
                    <a:lnTo>
                      <a:pt x="3048" y="27432"/>
                    </a:lnTo>
                    <a:lnTo>
                      <a:pt x="0" y="36576"/>
                    </a:lnTo>
                    <a:lnTo>
                      <a:pt x="71627" y="36576"/>
                    </a:lnTo>
                    <a:lnTo>
                      <a:pt x="74675" y="2743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55"/>
              <p:cNvSpPr/>
              <p:nvPr/>
            </p:nvSpPr>
            <p:spPr>
              <a:xfrm>
                <a:off x="3560559" y="892009"/>
                <a:ext cx="434340" cy="126491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56"/>
              <p:cNvSpPr/>
              <p:nvPr/>
            </p:nvSpPr>
            <p:spPr>
              <a:xfrm>
                <a:off x="4032999" y="920965"/>
                <a:ext cx="103631" cy="71627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57"/>
              <p:cNvSpPr/>
              <p:nvPr/>
            </p:nvSpPr>
            <p:spPr>
              <a:xfrm>
                <a:off x="4170159" y="945349"/>
                <a:ext cx="41275" cy="10795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10794">
                    <a:moveTo>
                      <a:pt x="41148" y="0"/>
                    </a:moveTo>
                    <a:lnTo>
                      <a:pt x="4572" y="0"/>
                    </a:lnTo>
                    <a:lnTo>
                      <a:pt x="0" y="10667"/>
                    </a:lnTo>
                    <a:lnTo>
                      <a:pt x="36576" y="10667"/>
                    </a:lnTo>
                    <a:lnTo>
                      <a:pt x="41148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58"/>
              <p:cNvSpPr/>
              <p:nvPr/>
            </p:nvSpPr>
            <p:spPr>
              <a:xfrm>
                <a:off x="4249407" y="892009"/>
                <a:ext cx="125325" cy="126491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6540953" y="1711678"/>
            <a:ext cx="831357" cy="524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i="1" dirty="0"/>
              <a:t>f</a:t>
            </a:r>
            <a:endParaRPr lang="en-US" i="1" dirty="0"/>
          </a:p>
        </p:txBody>
      </p:sp>
      <p:grpSp>
        <p:nvGrpSpPr>
          <p:cNvPr id="90" name="Group 89"/>
          <p:cNvGrpSpPr/>
          <p:nvPr/>
        </p:nvGrpSpPr>
        <p:grpSpPr>
          <a:xfrm>
            <a:off x="5528559" y="924096"/>
            <a:ext cx="1563721" cy="1234694"/>
            <a:chOff x="5528559" y="924096"/>
            <a:chExt cx="1563721" cy="1234694"/>
          </a:xfrm>
        </p:grpSpPr>
        <p:sp>
          <p:nvSpPr>
            <p:cNvPr id="70" name="TextBox 69"/>
            <p:cNvSpPr txBox="1"/>
            <p:nvPr/>
          </p:nvSpPr>
          <p:spPr>
            <a:xfrm>
              <a:off x="5528559" y="1789458"/>
              <a:ext cx="267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  <a:endParaRPr lang="en-US" i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80943" y="924096"/>
              <a:ext cx="311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>
                  <a:solidFill>
                    <a:srgbClr val="00B050"/>
                  </a:solidFill>
                </a:rPr>
                <a:t>α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73" name="Straight Arrow Connector 72"/>
            <p:cNvCxnSpPr>
              <a:endCxn id="69" idx="0"/>
            </p:cNvCxnSpPr>
            <p:nvPr/>
          </p:nvCxnSpPr>
          <p:spPr>
            <a:xfrm>
              <a:off x="6956631" y="1222176"/>
              <a:ext cx="1" cy="489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70" idx="3"/>
              <a:endCxn id="69" idx="1"/>
            </p:cNvCxnSpPr>
            <p:nvPr/>
          </p:nvCxnSpPr>
          <p:spPr>
            <a:xfrm>
              <a:off x="5796136" y="1974124"/>
              <a:ext cx="7448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7372310" y="1809714"/>
            <a:ext cx="1173603" cy="339837"/>
            <a:chOff x="7372310" y="1809714"/>
            <a:chExt cx="1173603" cy="339837"/>
          </a:xfrm>
        </p:grpSpPr>
        <p:sp>
          <p:nvSpPr>
            <p:cNvPr id="18" name="object 11"/>
            <p:cNvSpPr txBox="1"/>
            <p:nvPr/>
          </p:nvSpPr>
          <p:spPr>
            <a:xfrm>
              <a:off x="7938161" y="1809714"/>
              <a:ext cx="607752" cy="339837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90"/>
                </a:spcBef>
              </a:pPr>
              <a:r>
                <a:rPr sz="3200" baseline="-16835" dirty="0">
                  <a:latin typeface="Tahoma"/>
                  <a:cs typeface="Tahoma"/>
                </a:rPr>
                <a:t>y</a:t>
              </a:r>
              <a:r>
                <a:rPr sz="1200" dirty="0">
                  <a:latin typeface="Tahoma"/>
                  <a:cs typeface="Tahoma"/>
                </a:rPr>
                <a:t>est</a:t>
              </a:r>
            </a:p>
          </p:txBody>
        </p:sp>
        <p:cxnSp>
          <p:nvCxnSpPr>
            <p:cNvPr id="83" name="Straight Arrow Connector 82"/>
            <p:cNvCxnSpPr>
              <a:stCxn id="69" idx="3"/>
              <a:endCxn id="18" idx="1"/>
            </p:cNvCxnSpPr>
            <p:nvPr/>
          </p:nvCxnSpPr>
          <p:spPr>
            <a:xfrm>
              <a:off x="7372310" y="1974124"/>
              <a:ext cx="565851" cy="5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 flipV="1">
            <a:off x="2303632" y="1974125"/>
            <a:ext cx="2659502" cy="4263187"/>
          </a:xfrm>
          <a:prstGeom prst="line">
            <a:avLst/>
          </a:prstGeom>
          <a:ln>
            <a:solidFill>
              <a:srgbClr val="1A1A1A"/>
            </a:solidFill>
          </a:ln>
          <a:effectLst>
            <a:glow rad="228600">
              <a:schemeClr val="accent6">
                <a:satMod val="175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6012493" y="2743392"/>
            <a:ext cx="2870844" cy="3096923"/>
          </a:xfrm>
        </p:spPr>
        <p:txBody>
          <a:bodyPr>
            <a:normAutofit fontScale="92500" lnSpcReduction="10000"/>
          </a:bodyPr>
          <a:lstStyle/>
          <a:p>
            <a:pPr marL="0" marR="5080" indent="0">
              <a:lnSpc>
                <a:spcPct val="102699"/>
              </a:lnSpc>
              <a:spcBef>
                <a:spcPts val="85"/>
              </a:spcBef>
              <a:buNone/>
            </a:pPr>
            <a:r>
              <a:rPr lang="en-US" spc="10" dirty="0">
                <a:latin typeface="Tahoma"/>
                <a:cs typeface="Tahoma"/>
              </a:rPr>
              <a:t>The </a:t>
            </a:r>
            <a:r>
              <a:rPr lang="en-US" spc="15" dirty="0">
                <a:solidFill>
                  <a:srgbClr val="FF0000"/>
                </a:solidFill>
                <a:latin typeface="Tahoma"/>
                <a:cs typeface="Tahoma"/>
              </a:rPr>
              <a:t>maximum  </a:t>
            </a:r>
            <a:r>
              <a:rPr lang="en-US" spc="10" dirty="0">
                <a:solidFill>
                  <a:srgbClr val="FF0000"/>
                </a:solidFill>
                <a:latin typeface="Tahoma"/>
                <a:cs typeface="Tahoma"/>
              </a:rPr>
              <a:t>margin linear  classifier </a:t>
            </a:r>
            <a:r>
              <a:rPr lang="en-US" spc="10" dirty="0">
                <a:latin typeface="Tahoma"/>
                <a:cs typeface="Tahoma"/>
              </a:rPr>
              <a:t>is </a:t>
            </a:r>
            <a:r>
              <a:rPr lang="en-US" spc="5" dirty="0">
                <a:latin typeface="Tahoma"/>
                <a:cs typeface="Tahoma"/>
              </a:rPr>
              <a:t>the  </a:t>
            </a:r>
            <a:r>
              <a:rPr lang="en-US" spc="10" dirty="0">
                <a:latin typeface="Tahoma"/>
                <a:cs typeface="Tahoma"/>
              </a:rPr>
              <a:t>linear classifier  with </a:t>
            </a:r>
            <a:r>
              <a:rPr lang="en-US" spc="5" dirty="0">
                <a:latin typeface="Tahoma"/>
                <a:cs typeface="Tahoma"/>
              </a:rPr>
              <a:t>the, </a:t>
            </a:r>
            <a:r>
              <a:rPr lang="en-US" spc="15" dirty="0">
                <a:latin typeface="Tahoma"/>
                <a:cs typeface="Tahoma"/>
              </a:rPr>
              <a:t>um,  maximum</a:t>
            </a:r>
            <a:r>
              <a:rPr lang="en-US" spc="-45" dirty="0">
                <a:latin typeface="Tahoma"/>
                <a:cs typeface="Tahoma"/>
              </a:rPr>
              <a:t> </a:t>
            </a:r>
            <a:r>
              <a:rPr lang="en-US" spc="10" dirty="0">
                <a:latin typeface="Tahoma"/>
                <a:cs typeface="Tahoma"/>
              </a:rPr>
              <a:t>margin.</a:t>
            </a:r>
            <a:endParaRPr lang="en-US" dirty="0">
              <a:latin typeface="Tahoma"/>
              <a:cs typeface="Tahoma"/>
            </a:endParaRPr>
          </a:p>
          <a:p>
            <a:pPr marL="0" marR="171450" indent="0">
              <a:lnSpc>
                <a:spcPct val="102800"/>
              </a:lnSpc>
              <a:spcBef>
                <a:spcPts val="725"/>
              </a:spcBef>
              <a:buNone/>
            </a:pPr>
            <a:r>
              <a:rPr lang="en-US" spc="10" dirty="0">
                <a:latin typeface="Tahoma"/>
                <a:cs typeface="Tahoma"/>
              </a:rPr>
              <a:t>This is the  simplest kind</a:t>
            </a:r>
            <a:r>
              <a:rPr lang="en-US" spc="-45" dirty="0">
                <a:latin typeface="Tahoma"/>
                <a:cs typeface="Tahoma"/>
              </a:rPr>
              <a:t> </a:t>
            </a:r>
            <a:r>
              <a:rPr lang="en-US" spc="10" dirty="0">
                <a:latin typeface="Tahoma"/>
                <a:cs typeface="Tahoma"/>
              </a:rPr>
              <a:t>of  SVM (Called </a:t>
            </a:r>
            <a:r>
              <a:rPr lang="en-US" spc="15" dirty="0">
                <a:latin typeface="Tahoma"/>
                <a:cs typeface="Tahoma"/>
              </a:rPr>
              <a:t>an  LSVM)</a:t>
            </a:r>
            <a:endParaRPr lang="en-US" dirty="0">
              <a:latin typeface="Tahoma"/>
              <a:cs typeface="Tahoma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8" name="Rounded Rectangular Callout 77"/>
          <p:cNvSpPr/>
          <p:nvPr/>
        </p:nvSpPr>
        <p:spPr>
          <a:xfrm>
            <a:off x="5036911" y="5875772"/>
            <a:ext cx="1455710" cy="611619"/>
          </a:xfrm>
          <a:prstGeom prst="wedgeRoundRectCallout">
            <a:avLst>
              <a:gd name="adj1" fmla="val 57389"/>
              <a:gd name="adj2" fmla="val -85467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1A1A1A"/>
                </a:solidFill>
              </a:rPr>
              <a:t>Linear SVM</a:t>
            </a:r>
            <a:endParaRPr lang="en-US" dirty="0">
              <a:solidFill>
                <a:srgbClr val="1A1A1A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88572" y="3742179"/>
            <a:ext cx="1337277" cy="237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85"/>
              </a:spcBef>
            </a:pPr>
            <a:r>
              <a:rPr lang="en-US" spc="10" dirty="0">
                <a:solidFill>
                  <a:srgbClr val="00CC00"/>
                </a:solidFill>
                <a:latin typeface="Tahoma"/>
                <a:cs typeface="Tahoma"/>
              </a:rPr>
              <a:t>Support</a:t>
            </a:r>
            <a:r>
              <a:rPr lang="en-US" spc="-50" dirty="0">
                <a:solidFill>
                  <a:srgbClr val="00CC00"/>
                </a:solidFill>
                <a:latin typeface="Tahoma"/>
                <a:cs typeface="Tahoma"/>
              </a:rPr>
              <a:t> </a:t>
            </a:r>
            <a:r>
              <a:rPr lang="en-US" spc="10" dirty="0">
                <a:solidFill>
                  <a:srgbClr val="00CC00"/>
                </a:solidFill>
                <a:latin typeface="Tahoma"/>
                <a:cs typeface="Tahoma"/>
              </a:rPr>
              <a:t>Vectors  </a:t>
            </a:r>
            <a:r>
              <a:rPr lang="en-US" spc="10" dirty="0">
                <a:latin typeface="Tahoma"/>
                <a:cs typeface="Tahoma"/>
              </a:rPr>
              <a:t>are those  </a:t>
            </a:r>
            <a:r>
              <a:rPr lang="en-US" spc="10" dirty="0" err="1">
                <a:latin typeface="Tahoma"/>
                <a:cs typeface="Tahoma"/>
              </a:rPr>
              <a:t>datapoints</a:t>
            </a:r>
            <a:r>
              <a:rPr lang="en-US" spc="10" dirty="0">
                <a:latin typeface="Tahoma"/>
                <a:cs typeface="Tahoma"/>
              </a:rPr>
              <a:t> that  the margin  pushes up  against.</a:t>
            </a:r>
            <a:endParaRPr lang="en-US" dirty="0">
              <a:latin typeface="Tahoma"/>
              <a:cs typeface="Tahoma"/>
            </a:endParaRPr>
          </a:p>
        </p:txBody>
      </p:sp>
      <p:cxnSp>
        <p:nvCxnSpPr>
          <p:cNvPr id="8" name="Curved Connector 7"/>
          <p:cNvCxnSpPr/>
          <p:nvPr/>
        </p:nvCxnSpPr>
        <p:spPr>
          <a:xfrm>
            <a:off x="1619672" y="4029627"/>
            <a:ext cx="1795331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Curved Connector 81"/>
          <p:cNvCxnSpPr/>
          <p:nvPr/>
        </p:nvCxnSpPr>
        <p:spPr>
          <a:xfrm>
            <a:off x="1619672" y="4077072"/>
            <a:ext cx="1858477" cy="58078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Curved Connector 102"/>
          <p:cNvCxnSpPr>
            <a:cxnSpLocks/>
          </p:cNvCxnSpPr>
          <p:nvPr/>
        </p:nvCxnSpPr>
        <p:spPr>
          <a:xfrm flipV="1">
            <a:off x="1619672" y="3884093"/>
            <a:ext cx="2319637" cy="2600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85766" y="1106729"/>
            <a:ext cx="4195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/>
              <a:t>Why Maximum</a:t>
            </a:r>
            <a:r>
              <a:rPr lang="en-US" sz="2800" b="1" spc="-15" dirty="0"/>
              <a:t> </a:t>
            </a:r>
            <a:r>
              <a:rPr lang="en-US" sz="2800" b="1" dirty="0"/>
              <a:t>Margin?</a:t>
            </a:r>
            <a:endParaRPr lang="en-US" sz="2800" b="1" dirty="0">
              <a:solidFill>
                <a:srgbClr val="1A1A1A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99C3382-0A34-5D46-996C-CA056F244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8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96"/>
    </mc:Choice>
    <mc:Fallback>
      <p:transition spd="slow" advTm="64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Uh </a:t>
            </a:r>
            <a:r>
              <a:rPr lang="en-GB" sz="2800" b="1" dirty="0" err="1"/>
              <a:t>ho</a:t>
            </a:r>
            <a:r>
              <a:rPr lang="en-GB" sz="2800" b="1" dirty="0"/>
              <a:t>!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20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657365" y="1836746"/>
                <a:ext cx="4239721" cy="45243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This is going to be a problem!</a:t>
                </a:r>
              </a:p>
              <a:p>
                <a:r>
                  <a:rPr lang="en-GB" sz="2400" dirty="0"/>
                  <a:t>What should we do?</a:t>
                </a:r>
              </a:p>
              <a:p>
                <a:r>
                  <a:rPr lang="en-GB" sz="2400" dirty="0">
                    <a:solidFill>
                      <a:srgbClr val="00B050"/>
                    </a:solidFill>
                  </a:rPr>
                  <a:t>Idea 1.1:</a:t>
                </a:r>
              </a:p>
              <a:p>
                <a:r>
                  <a:rPr lang="en-GB" sz="2400" dirty="0">
                    <a:solidFill>
                      <a:srgbClr val="00B050"/>
                    </a:solidFill>
                  </a:rPr>
                  <a:t>    Minimize </a:t>
                </a:r>
              </a:p>
              <a:p>
                <a:r>
                  <a:rPr lang="en-GB" sz="2400" i="1" dirty="0">
                    <a:solidFill>
                      <a:srgbClr val="00B05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00B050"/>
                    </a:solidFill>
                  </a:rPr>
                  <a:t>(#train errors)</a:t>
                </a:r>
              </a:p>
              <a:p>
                <a:endParaRPr lang="en-GB" sz="2400" dirty="0">
                  <a:solidFill>
                    <a:srgbClr val="00B050"/>
                  </a:solidFill>
                </a:endParaRPr>
              </a:p>
              <a:p>
                <a:endParaRPr lang="en-GB" sz="2400" dirty="0">
                  <a:solidFill>
                    <a:srgbClr val="00B050"/>
                  </a:solidFill>
                </a:endParaRPr>
              </a:p>
              <a:p>
                <a:endParaRPr lang="en-GB" sz="2400" dirty="0">
                  <a:solidFill>
                    <a:srgbClr val="00B050"/>
                  </a:solidFill>
                </a:endParaRPr>
              </a:p>
              <a:p>
                <a:r>
                  <a:rPr lang="en-GB" sz="2400" dirty="0">
                    <a:solidFill>
                      <a:srgbClr val="FF0000"/>
                    </a:solidFill>
                  </a:rPr>
                  <a:t>There’s a serious practical problem that’s about to make us reject this approach. Can you guess what it is?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65" y="1836746"/>
                <a:ext cx="4239721" cy="4524315"/>
              </a:xfrm>
              <a:prstGeom prst="rect">
                <a:avLst/>
              </a:prstGeom>
              <a:blipFill>
                <a:blip r:embed="rId5"/>
                <a:stretch>
                  <a:fillRect l="-2090" t="-1120" r="-896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7"/>
          <p:cNvSpPr/>
          <p:nvPr/>
        </p:nvSpPr>
        <p:spPr>
          <a:xfrm>
            <a:off x="1073259" y="1869565"/>
            <a:ext cx="1876043" cy="862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49"/>
          <p:cNvGrpSpPr/>
          <p:nvPr/>
        </p:nvGrpSpPr>
        <p:grpSpPr>
          <a:xfrm>
            <a:off x="911714" y="2776901"/>
            <a:ext cx="3576954" cy="3507104"/>
            <a:chOff x="190880" y="2643877"/>
            <a:chExt cx="3576954" cy="3507104"/>
          </a:xfrm>
        </p:grpSpPr>
        <p:sp>
          <p:nvSpPr>
            <p:cNvPr id="16" name="object 50"/>
            <p:cNvSpPr/>
            <p:nvPr/>
          </p:nvSpPr>
          <p:spPr>
            <a:xfrm>
              <a:off x="190880" y="2724530"/>
              <a:ext cx="3576954" cy="3426460"/>
            </a:xfrm>
            <a:custGeom>
              <a:avLst/>
              <a:gdLst/>
              <a:ahLst/>
              <a:cxnLst/>
              <a:rect l="l" t="t" r="r" b="b"/>
              <a:pathLst>
                <a:path w="3576954" h="3426460">
                  <a:moveTo>
                    <a:pt x="149351" y="0"/>
                  </a:moveTo>
                  <a:lnTo>
                    <a:pt x="149351" y="3425951"/>
                  </a:lnTo>
                </a:path>
                <a:path w="3576954" h="3426460">
                  <a:moveTo>
                    <a:pt x="0" y="3278123"/>
                  </a:moveTo>
                  <a:lnTo>
                    <a:pt x="3576827" y="3278123"/>
                  </a:lnTo>
                </a:path>
              </a:pathLst>
            </a:custGeom>
            <a:ln w="38099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1"/>
            <p:cNvSpPr/>
            <p:nvPr/>
          </p:nvSpPr>
          <p:spPr>
            <a:xfrm>
              <a:off x="1442084" y="5482970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28955" y="0"/>
                  </a:moveTo>
                  <a:lnTo>
                    <a:pt x="17359" y="1881"/>
                  </a:lnTo>
                  <a:lnTo>
                    <a:pt x="8191" y="7048"/>
                  </a:lnTo>
                  <a:lnTo>
                    <a:pt x="2166" y="14787"/>
                  </a:lnTo>
                  <a:lnTo>
                    <a:pt x="0" y="24383"/>
                  </a:lnTo>
                  <a:lnTo>
                    <a:pt x="2166" y="33099"/>
                  </a:lnTo>
                  <a:lnTo>
                    <a:pt x="8191" y="40385"/>
                  </a:lnTo>
                  <a:lnTo>
                    <a:pt x="17359" y="45386"/>
                  </a:lnTo>
                  <a:lnTo>
                    <a:pt x="28955" y="47243"/>
                  </a:lnTo>
                  <a:lnTo>
                    <a:pt x="40552" y="45386"/>
                  </a:lnTo>
                  <a:lnTo>
                    <a:pt x="49720" y="40385"/>
                  </a:lnTo>
                  <a:lnTo>
                    <a:pt x="55745" y="33099"/>
                  </a:lnTo>
                  <a:lnTo>
                    <a:pt x="57911" y="24383"/>
                  </a:lnTo>
                  <a:lnTo>
                    <a:pt x="55745" y="14787"/>
                  </a:lnTo>
                  <a:lnTo>
                    <a:pt x="49720" y="7048"/>
                  </a:lnTo>
                  <a:lnTo>
                    <a:pt x="40552" y="1881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2"/>
            <p:cNvSpPr/>
            <p:nvPr/>
          </p:nvSpPr>
          <p:spPr>
            <a:xfrm>
              <a:off x="236601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80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80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6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3"/>
            <p:cNvSpPr/>
            <p:nvPr/>
          </p:nvSpPr>
          <p:spPr>
            <a:xfrm>
              <a:off x="236600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79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79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5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79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4"/>
            <p:cNvSpPr/>
            <p:nvPr/>
          </p:nvSpPr>
          <p:spPr>
            <a:xfrm>
              <a:off x="2050160" y="3315842"/>
              <a:ext cx="58419" cy="45720"/>
            </a:xfrm>
            <a:custGeom>
              <a:avLst/>
              <a:gdLst/>
              <a:ahLst/>
              <a:cxnLst/>
              <a:rect l="l" t="t" r="r" b="b"/>
              <a:pathLst>
                <a:path w="58419" h="45720">
                  <a:moveTo>
                    <a:pt x="30480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6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80" y="45720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2" y="21336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5"/>
            <p:cNvSpPr/>
            <p:nvPr/>
          </p:nvSpPr>
          <p:spPr>
            <a:xfrm>
              <a:off x="2050160" y="3315842"/>
              <a:ext cx="120650" cy="848994"/>
            </a:xfrm>
            <a:custGeom>
              <a:avLst/>
              <a:gdLst/>
              <a:ahLst/>
              <a:cxnLst/>
              <a:rect l="l" t="t" r="r" b="b"/>
              <a:pathLst>
                <a:path w="120650" h="848995">
                  <a:moveTo>
                    <a:pt x="30479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5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79" y="45719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1" y="21335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79" y="0"/>
                  </a:lnTo>
                  <a:close/>
                </a:path>
                <a:path w="120650" h="848995">
                  <a:moveTo>
                    <a:pt x="91439" y="801623"/>
                  </a:moveTo>
                  <a:lnTo>
                    <a:pt x="79843" y="803481"/>
                  </a:lnTo>
                  <a:lnTo>
                    <a:pt x="70675" y="808481"/>
                  </a:lnTo>
                  <a:lnTo>
                    <a:pt x="64650" y="815768"/>
                  </a:lnTo>
                  <a:lnTo>
                    <a:pt x="62483" y="824483"/>
                  </a:lnTo>
                  <a:lnTo>
                    <a:pt x="64650" y="834080"/>
                  </a:lnTo>
                  <a:lnTo>
                    <a:pt x="70675" y="841819"/>
                  </a:lnTo>
                  <a:lnTo>
                    <a:pt x="79843" y="846986"/>
                  </a:lnTo>
                  <a:lnTo>
                    <a:pt x="91439" y="848867"/>
                  </a:lnTo>
                  <a:lnTo>
                    <a:pt x="103036" y="846986"/>
                  </a:lnTo>
                  <a:lnTo>
                    <a:pt x="112204" y="841819"/>
                  </a:lnTo>
                  <a:lnTo>
                    <a:pt x="118229" y="834080"/>
                  </a:lnTo>
                  <a:lnTo>
                    <a:pt x="120395" y="824483"/>
                  </a:lnTo>
                  <a:lnTo>
                    <a:pt x="118229" y="815768"/>
                  </a:lnTo>
                  <a:lnTo>
                    <a:pt x="112204" y="808481"/>
                  </a:lnTo>
                  <a:lnTo>
                    <a:pt x="103036" y="803481"/>
                  </a:lnTo>
                  <a:lnTo>
                    <a:pt x="91439" y="8016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6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6" y="0"/>
                  </a:moveTo>
                  <a:lnTo>
                    <a:pt x="18002" y="1904"/>
                  </a:lnTo>
                  <a:lnTo>
                    <a:pt x="8763" y="7238"/>
                  </a:lnTo>
                  <a:lnTo>
                    <a:pt x="2381" y="15430"/>
                  </a:lnTo>
                  <a:lnTo>
                    <a:pt x="0" y="25908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8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7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5" y="0"/>
                  </a:moveTo>
                  <a:lnTo>
                    <a:pt x="18002" y="1904"/>
                  </a:lnTo>
                  <a:lnTo>
                    <a:pt x="8762" y="7238"/>
                  </a:lnTo>
                  <a:lnTo>
                    <a:pt x="2381" y="15430"/>
                  </a:lnTo>
                  <a:lnTo>
                    <a:pt x="0" y="25907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5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5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8"/>
            <p:cNvSpPr/>
            <p:nvPr/>
          </p:nvSpPr>
          <p:spPr>
            <a:xfrm>
              <a:off x="1606677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8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4"/>
                  </a:lnTo>
                  <a:lnTo>
                    <a:pt x="2119" y="33099"/>
                  </a:lnTo>
                  <a:lnTo>
                    <a:pt x="7810" y="40386"/>
                  </a:lnTo>
                  <a:lnTo>
                    <a:pt x="16073" y="45386"/>
                  </a:lnTo>
                  <a:lnTo>
                    <a:pt x="25908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6" y="24384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9"/>
            <p:cNvSpPr/>
            <p:nvPr/>
          </p:nvSpPr>
          <p:spPr>
            <a:xfrm>
              <a:off x="1606676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7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3"/>
                  </a:lnTo>
                  <a:lnTo>
                    <a:pt x="2119" y="33099"/>
                  </a:lnTo>
                  <a:lnTo>
                    <a:pt x="7810" y="40385"/>
                  </a:lnTo>
                  <a:lnTo>
                    <a:pt x="16073" y="45386"/>
                  </a:lnTo>
                  <a:lnTo>
                    <a:pt x="25907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5" y="24383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7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60"/>
            <p:cNvSpPr/>
            <p:nvPr/>
          </p:nvSpPr>
          <p:spPr>
            <a:xfrm>
              <a:off x="781430" y="3612260"/>
              <a:ext cx="70103" cy="68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61"/>
            <p:cNvSpPr/>
            <p:nvPr/>
          </p:nvSpPr>
          <p:spPr>
            <a:xfrm>
              <a:off x="1608510" y="3720369"/>
              <a:ext cx="2127250" cy="1337945"/>
            </a:xfrm>
            <a:custGeom>
              <a:avLst/>
              <a:gdLst/>
              <a:ahLst/>
              <a:cxnLst/>
              <a:rect l="l" t="t" r="r" b="b"/>
              <a:pathLst>
                <a:path w="2127250" h="1337945">
                  <a:moveTo>
                    <a:pt x="1220414" y="866489"/>
                  </a:moveTo>
                  <a:lnTo>
                    <a:pt x="1208579" y="868370"/>
                  </a:lnTo>
                  <a:lnTo>
                    <a:pt x="1198887" y="873537"/>
                  </a:lnTo>
                  <a:lnTo>
                    <a:pt x="1192339" y="881276"/>
                  </a:lnTo>
                  <a:lnTo>
                    <a:pt x="1189934" y="890873"/>
                  </a:lnTo>
                  <a:lnTo>
                    <a:pt x="1192339" y="900469"/>
                  </a:lnTo>
                  <a:lnTo>
                    <a:pt x="1198887" y="908208"/>
                  </a:lnTo>
                  <a:lnTo>
                    <a:pt x="1208579" y="913376"/>
                  </a:lnTo>
                  <a:lnTo>
                    <a:pt x="1220414" y="915257"/>
                  </a:lnTo>
                  <a:lnTo>
                    <a:pt x="1231368" y="913376"/>
                  </a:lnTo>
                  <a:lnTo>
                    <a:pt x="1240607" y="908208"/>
                  </a:lnTo>
                  <a:lnTo>
                    <a:pt x="1246989" y="900469"/>
                  </a:lnTo>
                  <a:lnTo>
                    <a:pt x="1249370" y="890873"/>
                  </a:lnTo>
                  <a:lnTo>
                    <a:pt x="1246989" y="881276"/>
                  </a:lnTo>
                  <a:lnTo>
                    <a:pt x="1240607" y="873537"/>
                  </a:lnTo>
                  <a:lnTo>
                    <a:pt x="1231368" y="868370"/>
                  </a:lnTo>
                  <a:lnTo>
                    <a:pt x="1220414" y="866489"/>
                  </a:lnTo>
                  <a:close/>
                </a:path>
                <a:path w="2127250" h="1337945">
                  <a:moveTo>
                    <a:pt x="19502" y="1188053"/>
                  </a:moveTo>
                  <a:lnTo>
                    <a:pt x="9572" y="1193911"/>
                  </a:lnTo>
                  <a:lnTo>
                    <a:pt x="2928" y="1201769"/>
                  </a:lnTo>
                  <a:lnTo>
                    <a:pt x="0" y="1210770"/>
                  </a:lnTo>
                  <a:lnTo>
                    <a:pt x="1214" y="1220057"/>
                  </a:lnTo>
                  <a:lnTo>
                    <a:pt x="6215" y="1227105"/>
                  </a:lnTo>
                  <a:lnTo>
                    <a:pt x="13787" y="1231868"/>
                  </a:lnTo>
                  <a:lnTo>
                    <a:pt x="23074" y="1233773"/>
                  </a:lnTo>
                  <a:lnTo>
                    <a:pt x="33218" y="1232249"/>
                  </a:lnTo>
                  <a:lnTo>
                    <a:pt x="42267" y="1227510"/>
                  </a:lnTo>
                  <a:lnTo>
                    <a:pt x="48458" y="1220628"/>
                  </a:lnTo>
                  <a:lnTo>
                    <a:pt x="51220" y="1212318"/>
                  </a:lnTo>
                  <a:lnTo>
                    <a:pt x="49982" y="1203293"/>
                  </a:lnTo>
                  <a:lnTo>
                    <a:pt x="45648" y="1194482"/>
                  </a:lnTo>
                  <a:lnTo>
                    <a:pt x="38171" y="1188815"/>
                  </a:lnTo>
                  <a:lnTo>
                    <a:pt x="28979" y="1186576"/>
                  </a:lnTo>
                  <a:lnTo>
                    <a:pt x="19502" y="1188053"/>
                  </a:lnTo>
                  <a:close/>
                </a:path>
                <a:path w="2127250" h="1337945">
                  <a:moveTo>
                    <a:pt x="2090618" y="2381"/>
                  </a:moveTo>
                  <a:lnTo>
                    <a:pt x="2080450" y="7381"/>
                  </a:lnTo>
                  <a:lnTo>
                    <a:pt x="2073282" y="14954"/>
                  </a:lnTo>
                  <a:lnTo>
                    <a:pt x="2069830" y="24241"/>
                  </a:lnTo>
                  <a:lnTo>
                    <a:pt x="2070806" y="34385"/>
                  </a:lnTo>
                  <a:lnTo>
                    <a:pt x="2076068" y="42529"/>
                  </a:lnTo>
                  <a:lnTo>
                    <a:pt x="2084331" y="48101"/>
                  </a:lnTo>
                  <a:lnTo>
                    <a:pt x="2094595" y="50244"/>
                  </a:lnTo>
                  <a:lnTo>
                    <a:pt x="2105858" y="48101"/>
                  </a:lnTo>
                  <a:lnTo>
                    <a:pt x="2116026" y="42862"/>
                  </a:lnTo>
                  <a:lnTo>
                    <a:pt x="2123193" y="34766"/>
                  </a:lnTo>
                  <a:lnTo>
                    <a:pt x="2126646" y="24955"/>
                  </a:lnTo>
                  <a:lnTo>
                    <a:pt x="2125670" y="14573"/>
                  </a:lnTo>
                  <a:lnTo>
                    <a:pt x="2120193" y="6667"/>
                  </a:lnTo>
                  <a:lnTo>
                    <a:pt x="2111573" y="1619"/>
                  </a:lnTo>
                  <a:lnTo>
                    <a:pt x="2101238" y="0"/>
                  </a:lnTo>
                  <a:lnTo>
                    <a:pt x="2090618" y="2381"/>
                  </a:lnTo>
                  <a:close/>
                </a:path>
                <a:path w="2127250" h="1337945">
                  <a:moveTo>
                    <a:pt x="1397198" y="1288637"/>
                  </a:moveTo>
                  <a:lnTo>
                    <a:pt x="1387030" y="1293852"/>
                  </a:lnTo>
                  <a:lnTo>
                    <a:pt x="1379862" y="1301781"/>
                  </a:lnTo>
                  <a:lnTo>
                    <a:pt x="1376410" y="1311140"/>
                  </a:lnTo>
                  <a:lnTo>
                    <a:pt x="1377386" y="1320641"/>
                  </a:lnTo>
                  <a:lnTo>
                    <a:pt x="1382887" y="1329451"/>
                  </a:lnTo>
                  <a:lnTo>
                    <a:pt x="1391673" y="1335119"/>
                  </a:lnTo>
                  <a:lnTo>
                    <a:pt x="1402460" y="1337357"/>
                  </a:lnTo>
                  <a:lnTo>
                    <a:pt x="1413962" y="1335881"/>
                  </a:lnTo>
                  <a:lnTo>
                    <a:pt x="1423273" y="1329785"/>
                  </a:lnTo>
                  <a:lnTo>
                    <a:pt x="1430154" y="1321403"/>
                  </a:lnTo>
                  <a:lnTo>
                    <a:pt x="1433893" y="1311878"/>
                  </a:lnTo>
                  <a:lnTo>
                    <a:pt x="1433774" y="1302353"/>
                  </a:lnTo>
                  <a:lnTo>
                    <a:pt x="1428488" y="1293780"/>
                  </a:lnTo>
                  <a:lnTo>
                    <a:pt x="1420058" y="1288637"/>
                  </a:lnTo>
                  <a:lnTo>
                    <a:pt x="1409342" y="1286922"/>
                  </a:lnTo>
                  <a:lnTo>
                    <a:pt x="1397198" y="128863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62"/>
            <p:cNvSpPr/>
            <p:nvPr/>
          </p:nvSpPr>
          <p:spPr>
            <a:xfrm>
              <a:off x="861988" y="3170443"/>
              <a:ext cx="57785" cy="50800"/>
            </a:xfrm>
            <a:custGeom>
              <a:avLst/>
              <a:gdLst/>
              <a:ahLst/>
              <a:cxnLst/>
              <a:rect l="l" t="t" r="r" b="b"/>
              <a:pathLst>
                <a:path w="57784" h="50800">
                  <a:moveTo>
                    <a:pt x="32289" y="0"/>
                  </a:moveTo>
                  <a:lnTo>
                    <a:pt x="20788" y="2143"/>
                  </a:ln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3"/>
            <p:cNvSpPr/>
            <p:nvPr/>
          </p:nvSpPr>
          <p:spPr>
            <a:xfrm>
              <a:off x="861988" y="3170443"/>
              <a:ext cx="2740025" cy="1835785"/>
            </a:xfrm>
            <a:custGeom>
              <a:avLst/>
              <a:gdLst/>
              <a:ahLst/>
              <a:cxnLst/>
              <a:rect l="l" t="t" r="r" b="b"/>
              <a:pathLst>
                <a:path w="2740025" h="1835785">
                  <a:moveTo>
                    <a:pt x="20788" y="2143"/>
                  </a:move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lnTo>
                    <a:pt x="20788" y="2143"/>
                  </a:lnTo>
                  <a:close/>
                </a:path>
                <a:path w="2740025" h="1835785">
                  <a:moveTo>
                    <a:pt x="1572220" y="898255"/>
                  </a:moveTo>
                  <a:lnTo>
                    <a:pt x="1562933" y="903493"/>
                  </a:lnTo>
                  <a:lnTo>
                    <a:pt x="1556218" y="911590"/>
                  </a:lnTo>
                  <a:lnTo>
                    <a:pt x="1552932" y="921400"/>
                  </a:lnTo>
                  <a:lnTo>
                    <a:pt x="1553932" y="931783"/>
                  </a:lnTo>
                  <a:lnTo>
                    <a:pt x="1558980" y="940593"/>
                  </a:lnTo>
                  <a:lnTo>
                    <a:pt x="1566886" y="946261"/>
                  </a:lnTo>
                  <a:lnTo>
                    <a:pt x="1577078" y="948499"/>
                  </a:lnTo>
                  <a:lnTo>
                    <a:pt x="1588984" y="947023"/>
                  </a:lnTo>
                  <a:lnTo>
                    <a:pt x="1599152" y="940903"/>
                  </a:lnTo>
                  <a:lnTo>
                    <a:pt x="1606319" y="932354"/>
                  </a:lnTo>
                  <a:lnTo>
                    <a:pt x="1609772" y="922377"/>
                  </a:lnTo>
                  <a:lnTo>
                    <a:pt x="1608796" y="911971"/>
                  </a:lnTo>
                  <a:lnTo>
                    <a:pt x="1603295" y="904041"/>
                  </a:lnTo>
                  <a:lnTo>
                    <a:pt x="1594508" y="898826"/>
                  </a:lnTo>
                  <a:lnTo>
                    <a:pt x="1583721" y="896754"/>
                  </a:lnTo>
                  <a:lnTo>
                    <a:pt x="1572220" y="898255"/>
                  </a:lnTo>
                  <a:close/>
                </a:path>
                <a:path w="2740025" h="1835785">
                  <a:moveTo>
                    <a:pt x="2704552" y="1789795"/>
                  </a:moveTo>
                  <a:lnTo>
                    <a:pt x="2693503" y="1795010"/>
                  </a:lnTo>
                  <a:lnTo>
                    <a:pt x="2685883" y="1802939"/>
                  </a:lnTo>
                  <a:lnTo>
                    <a:pt x="2682263" y="1812297"/>
                  </a:lnTo>
                  <a:lnTo>
                    <a:pt x="2683216" y="1821799"/>
                  </a:lnTo>
                  <a:lnTo>
                    <a:pt x="2688478" y="1829490"/>
                  </a:lnTo>
                  <a:lnTo>
                    <a:pt x="2696741" y="1834181"/>
                  </a:lnTo>
                  <a:lnTo>
                    <a:pt x="2707004" y="1835729"/>
                  </a:lnTo>
                  <a:lnTo>
                    <a:pt x="2718268" y="1833991"/>
                  </a:lnTo>
                  <a:lnTo>
                    <a:pt x="2728460" y="1828776"/>
                  </a:lnTo>
                  <a:lnTo>
                    <a:pt x="2735794" y="1820846"/>
                  </a:lnTo>
                  <a:lnTo>
                    <a:pt x="2739699" y="1811488"/>
                  </a:lnTo>
                  <a:lnTo>
                    <a:pt x="2739604" y="1801987"/>
                  </a:lnTo>
                  <a:lnTo>
                    <a:pt x="2734127" y="1794081"/>
                  </a:lnTo>
                  <a:lnTo>
                    <a:pt x="2725507" y="1789033"/>
                  </a:lnTo>
                  <a:lnTo>
                    <a:pt x="2715172" y="1787413"/>
                  </a:lnTo>
                  <a:lnTo>
                    <a:pt x="2704552" y="178979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4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33527" y="0"/>
                  </a:moveTo>
                  <a:lnTo>
                    <a:pt x="22288" y="1524"/>
                  </a:ln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5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5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2288" y="1523"/>
                  </a:move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4"/>
                  </a:lnTo>
                  <a:lnTo>
                    <a:pt x="33527" y="0"/>
                  </a:lnTo>
                  <a:lnTo>
                    <a:pt x="22288" y="15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6"/>
            <p:cNvSpPr/>
            <p:nvPr/>
          </p:nvSpPr>
          <p:spPr>
            <a:xfrm>
              <a:off x="1585341" y="3555111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28955" y="0"/>
                  </a:moveTo>
                  <a:lnTo>
                    <a:pt x="18859" y="738"/>
                  </a:lnTo>
                  <a:lnTo>
                    <a:pt x="9906" y="4762"/>
                  </a:lnTo>
                  <a:lnTo>
                    <a:pt x="3238" y="11358"/>
                  </a:lnTo>
                  <a:lnTo>
                    <a:pt x="0" y="19812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7"/>
            <p:cNvSpPr/>
            <p:nvPr/>
          </p:nvSpPr>
          <p:spPr>
            <a:xfrm>
              <a:off x="1585340" y="3555110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51815" y="27431"/>
                  </a:move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lnTo>
                    <a:pt x="18859" y="738"/>
                  </a:lnTo>
                  <a:lnTo>
                    <a:pt x="9905" y="4762"/>
                  </a:lnTo>
                  <a:lnTo>
                    <a:pt x="3238" y="11358"/>
                  </a:lnTo>
                  <a:lnTo>
                    <a:pt x="0" y="19811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8"/>
            <p:cNvSpPr/>
            <p:nvPr/>
          </p:nvSpPr>
          <p:spPr>
            <a:xfrm>
              <a:off x="1843658" y="5686424"/>
              <a:ext cx="68579" cy="655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9"/>
            <p:cNvSpPr/>
            <p:nvPr/>
          </p:nvSpPr>
          <p:spPr>
            <a:xfrm>
              <a:off x="846201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33528" y="119"/>
                  </a:moveTo>
                  <a:lnTo>
                    <a:pt x="21431" y="0"/>
                  </a:lnTo>
                  <a:lnTo>
                    <a:pt x="11049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6" y="35742"/>
                  </a:lnTo>
                  <a:lnTo>
                    <a:pt x="14573" y="42005"/>
                  </a:lnTo>
                  <a:lnTo>
                    <a:pt x="25908" y="45839"/>
                  </a:lnTo>
                  <a:lnTo>
                    <a:pt x="37766" y="45338"/>
                  </a:lnTo>
                  <a:lnTo>
                    <a:pt x="47625" y="41838"/>
                  </a:lnTo>
                  <a:lnTo>
                    <a:pt x="54625" y="35766"/>
                  </a:lnTo>
                  <a:lnTo>
                    <a:pt x="57912" y="27551"/>
                  </a:lnTo>
                  <a:lnTo>
                    <a:pt x="56888" y="18335"/>
                  </a:lnTo>
                  <a:lnTo>
                    <a:pt x="52006" y="9834"/>
                  </a:lnTo>
                  <a:lnTo>
                    <a:pt x="43981" y="3333"/>
                  </a:lnTo>
                  <a:lnTo>
                    <a:pt x="33528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70"/>
            <p:cNvSpPr/>
            <p:nvPr/>
          </p:nvSpPr>
          <p:spPr>
            <a:xfrm>
              <a:off x="846200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57911" y="27551"/>
                  </a:moveTo>
                  <a:lnTo>
                    <a:pt x="21431" y="0"/>
                  </a:lnTo>
                  <a:lnTo>
                    <a:pt x="11048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5" y="35742"/>
                  </a:lnTo>
                  <a:lnTo>
                    <a:pt x="14573" y="42005"/>
                  </a:lnTo>
                  <a:lnTo>
                    <a:pt x="25907" y="45839"/>
                  </a:lnTo>
                  <a:lnTo>
                    <a:pt x="37766" y="45338"/>
                  </a:lnTo>
                  <a:lnTo>
                    <a:pt x="47624" y="41838"/>
                  </a:lnTo>
                  <a:lnTo>
                    <a:pt x="54625" y="35766"/>
                  </a:lnTo>
                  <a:lnTo>
                    <a:pt x="57911" y="2755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1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30480" y="0"/>
                  </a:move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2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lnTo>
                    <a:pt x="51268" y="17573"/>
                  </a:lnTo>
                  <a:lnTo>
                    <a:pt x="47434" y="9525"/>
                  </a:lnTo>
                  <a:lnTo>
                    <a:pt x="40457" y="319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2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51815" y="25907"/>
                  </a:moveTo>
                  <a:lnTo>
                    <a:pt x="51268" y="17573"/>
                  </a:lnTo>
                  <a:lnTo>
                    <a:pt x="47434" y="9524"/>
                  </a:lnTo>
                  <a:lnTo>
                    <a:pt x="40457" y="3190"/>
                  </a:lnTo>
                  <a:lnTo>
                    <a:pt x="30479" y="0"/>
                  </a:ln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1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3"/>
            <p:cNvSpPr/>
            <p:nvPr/>
          </p:nvSpPr>
          <p:spPr>
            <a:xfrm>
              <a:off x="2986658" y="4610480"/>
              <a:ext cx="70103" cy="685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74"/>
            <p:cNvSpPr/>
            <p:nvPr/>
          </p:nvSpPr>
          <p:spPr>
            <a:xfrm>
              <a:off x="2077592" y="3858220"/>
              <a:ext cx="1274445" cy="744220"/>
            </a:xfrm>
            <a:custGeom>
              <a:avLst/>
              <a:gdLst/>
              <a:ahLst/>
              <a:cxnLst/>
              <a:rect l="l" t="t" r="r" b="b"/>
              <a:pathLst>
                <a:path w="1274445" h="744220">
                  <a:moveTo>
                    <a:pt x="51815" y="724066"/>
                  </a:moveTo>
                  <a:lnTo>
                    <a:pt x="50815" y="715065"/>
                  </a:lnTo>
                  <a:lnTo>
                    <a:pt x="46100" y="706921"/>
                  </a:lnTo>
                  <a:lnTo>
                    <a:pt x="38528" y="700492"/>
                  </a:lnTo>
                  <a:lnTo>
                    <a:pt x="28955" y="696634"/>
                  </a:lnTo>
                  <a:lnTo>
                    <a:pt x="18859" y="697372"/>
                  </a:lnTo>
                  <a:lnTo>
                    <a:pt x="9905" y="701397"/>
                  </a:lnTo>
                  <a:lnTo>
                    <a:pt x="3238" y="707993"/>
                  </a:lnTo>
                  <a:lnTo>
                    <a:pt x="0" y="716446"/>
                  </a:lnTo>
                  <a:lnTo>
                    <a:pt x="761" y="726305"/>
                  </a:lnTo>
                  <a:lnTo>
                    <a:pt x="4952" y="734734"/>
                  </a:lnTo>
                  <a:lnTo>
                    <a:pt x="12001" y="740878"/>
                  </a:lnTo>
                  <a:lnTo>
                    <a:pt x="21335" y="743878"/>
                  </a:lnTo>
                  <a:lnTo>
                    <a:pt x="32313" y="743997"/>
                  </a:lnTo>
                  <a:lnTo>
                    <a:pt x="41719" y="740259"/>
                  </a:lnTo>
                  <a:lnTo>
                    <a:pt x="48553" y="733377"/>
                  </a:lnTo>
                  <a:lnTo>
                    <a:pt x="51815" y="724066"/>
                  </a:lnTo>
                  <a:close/>
                </a:path>
                <a:path w="1274445" h="744220">
                  <a:moveTo>
                    <a:pt x="1274063" y="26074"/>
                  </a:moveTo>
                  <a:lnTo>
                    <a:pt x="1239821" y="0"/>
                  </a:lnTo>
                  <a:lnTo>
                    <a:pt x="1231391" y="3405"/>
                  </a:lnTo>
                  <a:lnTo>
                    <a:pt x="1225248" y="9382"/>
                  </a:lnTo>
                  <a:lnTo>
                    <a:pt x="1222247" y="16930"/>
                  </a:lnTo>
                  <a:lnTo>
                    <a:pt x="1222152" y="26789"/>
                  </a:lnTo>
                  <a:lnTo>
                    <a:pt x="1226057" y="35218"/>
                  </a:lnTo>
                  <a:lnTo>
                    <a:pt x="1233392" y="41362"/>
                  </a:lnTo>
                  <a:lnTo>
                    <a:pt x="1243583" y="44362"/>
                  </a:lnTo>
                  <a:lnTo>
                    <a:pt x="1254347" y="44505"/>
                  </a:lnTo>
                  <a:lnTo>
                    <a:pt x="1263395" y="40933"/>
                  </a:lnTo>
                  <a:lnTo>
                    <a:pt x="1270158" y="34504"/>
                  </a:lnTo>
                  <a:lnTo>
                    <a:pt x="1274063" y="26074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75"/>
            <p:cNvSpPr/>
            <p:nvPr/>
          </p:nvSpPr>
          <p:spPr>
            <a:xfrm>
              <a:off x="820293" y="2863095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32003" y="119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4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2" y="27551"/>
                  </a:lnTo>
                  <a:lnTo>
                    <a:pt x="56864" y="18335"/>
                  </a:lnTo>
                  <a:lnTo>
                    <a:pt x="51815" y="9834"/>
                  </a:lnTo>
                  <a:lnTo>
                    <a:pt x="43338" y="3333"/>
                  </a:lnTo>
                  <a:lnTo>
                    <a:pt x="32003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6"/>
            <p:cNvSpPr/>
            <p:nvPr/>
          </p:nvSpPr>
          <p:spPr>
            <a:xfrm>
              <a:off x="820292" y="2863095"/>
              <a:ext cx="2179320" cy="2368550"/>
            </a:xfrm>
            <a:custGeom>
              <a:avLst/>
              <a:gdLst/>
              <a:ahLst/>
              <a:cxnLst/>
              <a:rect l="l" t="t" r="r" b="b"/>
              <a:pathLst>
                <a:path w="2179320" h="2368550">
                  <a:moveTo>
                    <a:pt x="57911" y="27551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3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1" y="27551"/>
                  </a:lnTo>
                  <a:close/>
                </a:path>
                <a:path w="2179320" h="2368550">
                  <a:moveTo>
                    <a:pt x="2179319" y="931283"/>
                  </a:moveTo>
                  <a:lnTo>
                    <a:pt x="2178534" y="922281"/>
                  </a:lnTo>
                  <a:lnTo>
                    <a:pt x="2174176" y="914138"/>
                  </a:lnTo>
                  <a:lnTo>
                    <a:pt x="2166675" y="907708"/>
                  </a:lnTo>
                  <a:lnTo>
                    <a:pt x="2156459" y="903851"/>
                  </a:lnTo>
                  <a:lnTo>
                    <a:pt x="2146363" y="904589"/>
                  </a:lnTo>
                  <a:lnTo>
                    <a:pt x="2137409" y="908613"/>
                  </a:lnTo>
                  <a:lnTo>
                    <a:pt x="2130742" y="915209"/>
                  </a:lnTo>
                  <a:lnTo>
                    <a:pt x="2127503" y="923663"/>
                  </a:lnTo>
                  <a:lnTo>
                    <a:pt x="2128480" y="933283"/>
                  </a:lnTo>
                  <a:lnTo>
                    <a:pt x="2133028" y="941189"/>
                  </a:lnTo>
                  <a:lnTo>
                    <a:pt x="2140148" y="946808"/>
                  </a:lnTo>
                  <a:lnTo>
                    <a:pt x="2148839" y="949571"/>
                  </a:lnTo>
                  <a:lnTo>
                    <a:pt x="2159817" y="949070"/>
                  </a:lnTo>
                  <a:lnTo>
                    <a:pt x="2169223" y="945570"/>
                  </a:lnTo>
                  <a:lnTo>
                    <a:pt x="2176057" y="939498"/>
                  </a:lnTo>
                  <a:lnTo>
                    <a:pt x="2179319" y="931283"/>
                  </a:lnTo>
                  <a:close/>
                </a:path>
                <a:path w="2179320" h="2368550">
                  <a:moveTo>
                    <a:pt x="2045207" y="2345555"/>
                  </a:moveTo>
                  <a:lnTo>
                    <a:pt x="2044207" y="2333458"/>
                  </a:lnTo>
                  <a:lnTo>
                    <a:pt x="2039492" y="2323076"/>
                  </a:lnTo>
                  <a:lnTo>
                    <a:pt x="2031920" y="2315551"/>
                  </a:lnTo>
                  <a:lnTo>
                    <a:pt x="2022347" y="2312027"/>
                  </a:lnTo>
                  <a:lnTo>
                    <a:pt x="2012251" y="2313050"/>
                  </a:lnTo>
                  <a:lnTo>
                    <a:pt x="2003297" y="2317932"/>
                  </a:lnTo>
                  <a:lnTo>
                    <a:pt x="1996630" y="2325957"/>
                  </a:lnTo>
                  <a:lnTo>
                    <a:pt x="1993391" y="2336411"/>
                  </a:lnTo>
                  <a:lnTo>
                    <a:pt x="1993487" y="2347626"/>
                  </a:lnTo>
                  <a:lnTo>
                    <a:pt x="1997582" y="2357556"/>
                  </a:lnTo>
                  <a:lnTo>
                    <a:pt x="2004536" y="2364914"/>
                  </a:lnTo>
                  <a:lnTo>
                    <a:pt x="2013203" y="2368415"/>
                  </a:lnTo>
                  <a:lnTo>
                    <a:pt x="2024205" y="2368057"/>
                  </a:lnTo>
                  <a:lnTo>
                    <a:pt x="2033777" y="2363271"/>
                  </a:lnTo>
                  <a:lnTo>
                    <a:pt x="2041064" y="2355341"/>
                  </a:lnTo>
                  <a:lnTo>
                    <a:pt x="2045207" y="234555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77"/>
            <p:cNvSpPr/>
            <p:nvPr/>
          </p:nvSpPr>
          <p:spPr>
            <a:xfrm>
              <a:off x="1221795" y="4014596"/>
              <a:ext cx="68651" cy="670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78"/>
            <p:cNvSpPr/>
            <p:nvPr/>
          </p:nvSpPr>
          <p:spPr>
            <a:xfrm>
              <a:off x="2053208" y="5331928"/>
              <a:ext cx="350520" cy="418465"/>
            </a:xfrm>
            <a:custGeom>
              <a:avLst/>
              <a:gdLst/>
              <a:ahLst/>
              <a:cxnLst/>
              <a:rect l="l" t="t" r="r" b="b"/>
              <a:pathLst>
                <a:path w="350519" h="418464">
                  <a:moveTo>
                    <a:pt x="350519" y="390310"/>
                  </a:moveTo>
                  <a:lnTo>
                    <a:pt x="347043" y="381881"/>
                  </a:lnTo>
                  <a:lnTo>
                    <a:pt x="339851" y="375451"/>
                  </a:lnTo>
                  <a:lnTo>
                    <a:pt x="330374" y="371879"/>
                  </a:lnTo>
                  <a:lnTo>
                    <a:pt x="320039" y="372022"/>
                  </a:lnTo>
                  <a:lnTo>
                    <a:pt x="310705" y="375904"/>
                  </a:lnTo>
                  <a:lnTo>
                    <a:pt x="303656" y="382500"/>
                  </a:lnTo>
                  <a:lnTo>
                    <a:pt x="299465" y="391096"/>
                  </a:lnTo>
                  <a:lnTo>
                    <a:pt x="298703" y="400978"/>
                  </a:lnTo>
                  <a:lnTo>
                    <a:pt x="302585" y="409170"/>
                  </a:lnTo>
                  <a:lnTo>
                    <a:pt x="309181" y="415075"/>
                  </a:lnTo>
                  <a:lnTo>
                    <a:pt x="317777" y="418123"/>
                  </a:lnTo>
                  <a:lnTo>
                    <a:pt x="327659" y="417742"/>
                  </a:lnTo>
                  <a:lnTo>
                    <a:pt x="338089" y="414099"/>
                  </a:lnTo>
                  <a:lnTo>
                    <a:pt x="345947" y="408027"/>
                  </a:lnTo>
                  <a:lnTo>
                    <a:pt x="350377" y="399954"/>
                  </a:lnTo>
                  <a:lnTo>
                    <a:pt x="350519" y="390310"/>
                  </a:lnTo>
                  <a:close/>
                </a:path>
                <a:path w="350519" h="418464">
                  <a:moveTo>
                    <a:pt x="51815" y="16930"/>
                  </a:moveTo>
                  <a:lnTo>
                    <a:pt x="48577" y="9382"/>
                  </a:lnTo>
                  <a:lnTo>
                    <a:pt x="41909" y="3405"/>
                  </a:lnTo>
                  <a:lnTo>
                    <a:pt x="32956" y="0"/>
                  </a:lnTo>
                  <a:lnTo>
                    <a:pt x="22859" y="166"/>
                  </a:lnTo>
                  <a:lnTo>
                    <a:pt x="12644" y="3809"/>
                  </a:lnTo>
                  <a:lnTo>
                    <a:pt x="5143" y="9882"/>
                  </a:lnTo>
                  <a:lnTo>
                    <a:pt x="785" y="17954"/>
                  </a:lnTo>
                  <a:lnTo>
                    <a:pt x="0" y="27598"/>
                  </a:lnTo>
                  <a:lnTo>
                    <a:pt x="4119" y="36028"/>
                  </a:lnTo>
                  <a:lnTo>
                    <a:pt x="11239" y="42457"/>
                  </a:lnTo>
                  <a:lnTo>
                    <a:pt x="20359" y="46029"/>
                  </a:lnTo>
                  <a:lnTo>
                    <a:pt x="30479" y="45886"/>
                  </a:lnTo>
                  <a:lnTo>
                    <a:pt x="40028" y="42005"/>
                  </a:lnTo>
                  <a:lnTo>
                    <a:pt x="47434" y="35409"/>
                  </a:lnTo>
                  <a:lnTo>
                    <a:pt x="51696" y="26812"/>
                  </a:lnTo>
                  <a:lnTo>
                    <a:pt x="51815" y="1693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79"/>
            <p:cNvSpPr/>
            <p:nvPr/>
          </p:nvSpPr>
          <p:spPr>
            <a:xfrm>
              <a:off x="557402" y="4208144"/>
              <a:ext cx="64103" cy="67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80"/>
            <p:cNvSpPr/>
            <p:nvPr/>
          </p:nvSpPr>
          <p:spPr>
            <a:xfrm>
              <a:off x="1435893" y="3279147"/>
              <a:ext cx="53975" cy="50800"/>
            </a:xfrm>
            <a:custGeom>
              <a:avLst/>
              <a:gdLst/>
              <a:ahLst/>
              <a:cxnLst/>
              <a:rect l="l" t="t" r="r" b="b"/>
              <a:pathLst>
                <a:path w="53975" h="50800">
                  <a:moveTo>
                    <a:pt x="32432" y="0"/>
                  </a:move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81"/>
            <p:cNvSpPr/>
            <p:nvPr/>
          </p:nvSpPr>
          <p:spPr>
            <a:xfrm>
              <a:off x="1435893" y="3279147"/>
              <a:ext cx="683260" cy="1605280"/>
            </a:xfrm>
            <a:custGeom>
              <a:avLst/>
              <a:gdLst/>
              <a:ahLst/>
              <a:cxnLst/>
              <a:rect l="l" t="t" r="r" b="b"/>
              <a:pathLst>
                <a:path w="683260" h="1605279">
                  <a:moveTo>
                    <a:pt x="53435" y="19931"/>
                  </a:move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close/>
                </a:path>
                <a:path w="683260" h="1605279">
                  <a:moveTo>
                    <a:pt x="682847" y="1575935"/>
                  </a:moveTo>
                  <a:lnTo>
                    <a:pt x="679346" y="1566624"/>
                  </a:lnTo>
                  <a:lnTo>
                    <a:pt x="671988" y="1559742"/>
                  </a:lnTo>
                  <a:lnTo>
                    <a:pt x="662058" y="1556003"/>
                  </a:lnTo>
                  <a:lnTo>
                    <a:pt x="650843" y="1556123"/>
                  </a:lnTo>
                  <a:lnTo>
                    <a:pt x="639532" y="1560242"/>
                  </a:lnTo>
                  <a:lnTo>
                    <a:pt x="631221" y="1567362"/>
                  </a:lnTo>
                  <a:lnTo>
                    <a:pt x="626625" y="1576482"/>
                  </a:lnTo>
                  <a:lnTo>
                    <a:pt x="626459" y="1586603"/>
                  </a:lnTo>
                  <a:lnTo>
                    <a:pt x="629983" y="1595032"/>
                  </a:lnTo>
                  <a:lnTo>
                    <a:pt x="637508" y="1601462"/>
                  </a:lnTo>
                  <a:lnTo>
                    <a:pt x="647890" y="1605033"/>
                  </a:lnTo>
                  <a:lnTo>
                    <a:pt x="659987" y="1604891"/>
                  </a:lnTo>
                  <a:lnTo>
                    <a:pt x="670417" y="1601009"/>
                  </a:lnTo>
                  <a:lnTo>
                    <a:pt x="678275" y="1594413"/>
                  </a:lnTo>
                  <a:lnTo>
                    <a:pt x="682704" y="1585817"/>
                  </a:lnTo>
                  <a:lnTo>
                    <a:pt x="682847" y="157593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82"/>
            <p:cNvSpPr/>
            <p:nvPr/>
          </p:nvSpPr>
          <p:spPr>
            <a:xfrm>
              <a:off x="249554" y="3572636"/>
              <a:ext cx="68579" cy="670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83"/>
            <p:cNvSpPr/>
            <p:nvPr/>
          </p:nvSpPr>
          <p:spPr>
            <a:xfrm>
              <a:off x="1650110" y="5497353"/>
              <a:ext cx="68579" cy="641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84"/>
            <p:cNvSpPr/>
            <p:nvPr/>
          </p:nvSpPr>
          <p:spPr>
            <a:xfrm>
              <a:off x="2987420" y="5217675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19" h="50800">
                  <a:moveTo>
                    <a:pt x="57911" y="19931"/>
                  </a:moveTo>
                  <a:lnTo>
                    <a:pt x="54625" y="10620"/>
                  </a:lnTo>
                  <a:lnTo>
                    <a:pt x="47624" y="3738"/>
                  </a:lnTo>
                  <a:lnTo>
                    <a:pt x="37766" y="0"/>
                  </a:lnTo>
                  <a:lnTo>
                    <a:pt x="25907" y="119"/>
                  </a:lnTo>
                  <a:lnTo>
                    <a:pt x="14573" y="4238"/>
                  </a:lnTo>
                  <a:lnTo>
                    <a:pt x="6095" y="11358"/>
                  </a:lnTo>
                  <a:lnTo>
                    <a:pt x="1047" y="20478"/>
                  </a:lnTo>
                  <a:lnTo>
                    <a:pt x="0" y="30599"/>
                  </a:lnTo>
                  <a:lnTo>
                    <a:pt x="4405" y="39909"/>
                  </a:lnTo>
                  <a:lnTo>
                    <a:pt x="12382" y="46791"/>
                  </a:lnTo>
                  <a:lnTo>
                    <a:pt x="22931" y="50530"/>
                  </a:lnTo>
                  <a:lnTo>
                    <a:pt x="35051" y="50411"/>
                  </a:lnTo>
                  <a:lnTo>
                    <a:pt x="45481" y="46291"/>
                  </a:lnTo>
                  <a:lnTo>
                    <a:pt x="53339" y="39171"/>
                  </a:lnTo>
                  <a:lnTo>
                    <a:pt x="57769" y="30051"/>
                  </a:lnTo>
                  <a:lnTo>
                    <a:pt x="57911" y="199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85"/>
            <p:cNvSpPr/>
            <p:nvPr/>
          </p:nvSpPr>
          <p:spPr>
            <a:xfrm>
              <a:off x="2426589" y="4437507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89" h="48895">
                  <a:moveTo>
                    <a:pt x="28956" y="0"/>
                  </a:moveTo>
                  <a:lnTo>
                    <a:pt x="17359" y="1904"/>
                  </a:lnTo>
                  <a:lnTo>
                    <a:pt x="8191" y="7238"/>
                  </a:lnTo>
                  <a:lnTo>
                    <a:pt x="2166" y="15430"/>
                  </a:lnTo>
                  <a:lnTo>
                    <a:pt x="0" y="25907"/>
                  </a:lnTo>
                  <a:lnTo>
                    <a:pt x="2166" y="34623"/>
                  </a:lnTo>
                  <a:lnTo>
                    <a:pt x="8191" y="41909"/>
                  </a:lnTo>
                  <a:lnTo>
                    <a:pt x="17359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86"/>
            <p:cNvSpPr/>
            <p:nvPr/>
          </p:nvSpPr>
          <p:spPr>
            <a:xfrm>
              <a:off x="1160454" y="2649211"/>
              <a:ext cx="1325880" cy="1837689"/>
            </a:xfrm>
            <a:custGeom>
              <a:avLst/>
              <a:gdLst/>
              <a:ahLst/>
              <a:cxnLst/>
              <a:rect l="l" t="t" r="r" b="b"/>
              <a:pathLst>
                <a:path w="1325880" h="1837689">
                  <a:moveTo>
                    <a:pt x="1295090" y="1788294"/>
                  </a:moveTo>
                  <a:lnTo>
                    <a:pt x="1283493" y="1790199"/>
                  </a:lnTo>
                  <a:lnTo>
                    <a:pt x="1274325" y="1795533"/>
                  </a:lnTo>
                  <a:lnTo>
                    <a:pt x="1268301" y="1803725"/>
                  </a:lnTo>
                  <a:lnTo>
                    <a:pt x="1266134" y="1814202"/>
                  </a:lnTo>
                  <a:lnTo>
                    <a:pt x="1268301" y="1822918"/>
                  </a:lnTo>
                  <a:lnTo>
                    <a:pt x="1274325" y="1830204"/>
                  </a:lnTo>
                  <a:lnTo>
                    <a:pt x="1283493" y="1835205"/>
                  </a:lnTo>
                  <a:lnTo>
                    <a:pt x="1295090" y="1837062"/>
                  </a:lnTo>
                  <a:lnTo>
                    <a:pt x="1306925" y="1835205"/>
                  </a:lnTo>
                  <a:lnTo>
                    <a:pt x="1316616" y="1830204"/>
                  </a:lnTo>
                  <a:lnTo>
                    <a:pt x="1323165" y="1822918"/>
                  </a:lnTo>
                  <a:lnTo>
                    <a:pt x="1325570" y="1814202"/>
                  </a:lnTo>
                  <a:lnTo>
                    <a:pt x="1323165" y="1803725"/>
                  </a:lnTo>
                  <a:lnTo>
                    <a:pt x="1316616" y="1795533"/>
                  </a:lnTo>
                  <a:lnTo>
                    <a:pt x="1306925" y="1790199"/>
                  </a:lnTo>
                  <a:lnTo>
                    <a:pt x="1295090" y="1788294"/>
                  </a:lnTo>
                  <a:close/>
                </a:path>
                <a:path w="1325880" h="1837689">
                  <a:moveTo>
                    <a:pt x="19502" y="1119258"/>
                  </a:moveTo>
                  <a:lnTo>
                    <a:pt x="9572" y="1124473"/>
                  </a:lnTo>
                  <a:lnTo>
                    <a:pt x="2928" y="1132403"/>
                  </a:lnTo>
                  <a:lnTo>
                    <a:pt x="0" y="1141761"/>
                  </a:lnTo>
                  <a:lnTo>
                    <a:pt x="1214" y="1151262"/>
                  </a:lnTo>
                  <a:lnTo>
                    <a:pt x="5834" y="1160049"/>
                  </a:lnTo>
                  <a:lnTo>
                    <a:pt x="14168" y="1165550"/>
                  </a:lnTo>
                  <a:lnTo>
                    <a:pt x="24788" y="1167336"/>
                  </a:lnTo>
                  <a:lnTo>
                    <a:pt x="36266" y="1164978"/>
                  </a:lnTo>
                  <a:lnTo>
                    <a:pt x="46458" y="1159978"/>
                  </a:lnTo>
                  <a:lnTo>
                    <a:pt x="53792" y="1152405"/>
                  </a:lnTo>
                  <a:lnTo>
                    <a:pt x="57697" y="1143119"/>
                  </a:lnTo>
                  <a:lnTo>
                    <a:pt x="57602" y="1132974"/>
                  </a:lnTo>
                  <a:lnTo>
                    <a:pt x="52077" y="1124831"/>
                  </a:lnTo>
                  <a:lnTo>
                    <a:pt x="43124" y="1119258"/>
                  </a:lnTo>
                  <a:lnTo>
                    <a:pt x="31884" y="1117115"/>
                  </a:lnTo>
                  <a:lnTo>
                    <a:pt x="19502" y="1119258"/>
                  </a:lnTo>
                  <a:close/>
                </a:path>
                <a:path w="1325880" h="1837689">
                  <a:moveTo>
                    <a:pt x="1211270" y="2166"/>
                  </a:moveTo>
                  <a:lnTo>
                    <a:pt x="1201983" y="7167"/>
                  </a:lnTo>
                  <a:lnTo>
                    <a:pt x="1195268" y="14739"/>
                  </a:lnTo>
                  <a:lnTo>
                    <a:pt x="1191982" y="24026"/>
                  </a:lnTo>
                  <a:lnTo>
                    <a:pt x="1192982" y="34170"/>
                  </a:lnTo>
                  <a:lnTo>
                    <a:pt x="1198244" y="42957"/>
                  </a:lnTo>
                  <a:lnTo>
                    <a:pt x="1206507" y="48458"/>
                  </a:lnTo>
                  <a:lnTo>
                    <a:pt x="1216771" y="50244"/>
                  </a:lnTo>
                  <a:lnTo>
                    <a:pt x="1228034" y="47886"/>
                  </a:lnTo>
                  <a:lnTo>
                    <a:pt x="1238226" y="42648"/>
                  </a:lnTo>
                  <a:lnTo>
                    <a:pt x="1245560" y="34551"/>
                  </a:lnTo>
                  <a:lnTo>
                    <a:pt x="1249465" y="24741"/>
                  </a:lnTo>
                  <a:lnTo>
                    <a:pt x="1249370" y="14358"/>
                  </a:lnTo>
                  <a:lnTo>
                    <a:pt x="1243845" y="7096"/>
                  </a:lnTo>
                  <a:lnTo>
                    <a:pt x="1234892" y="1976"/>
                  </a:lnTo>
                  <a:lnTo>
                    <a:pt x="1223652" y="0"/>
                  </a:lnTo>
                  <a:lnTo>
                    <a:pt x="1211270" y="2166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Rounded Rectangular Callout 52"/>
          <p:cNvSpPr/>
          <p:nvPr/>
        </p:nvSpPr>
        <p:spPr>
          <a:xfrm>
            <a:off x="5519248" y="3679164"/>
            <a:ext cx="2319450" cy="970447"/>
          </a:xfrm>
          <a:custGeom>
            <a:avLst/>
            <a:gdLst>
              <a:gd name="connsiteX0" fmla="*/ 0 w 2319450"/>
              <a:gd name="connsiteY0" fmla="*/ 75482 h 452881"/>
              <a:gd name="connsiteX1" fmla="*/ 75482 w 2319450"/>
              <a:gd name="connsiteY1" fmla="*/ 0 h 452881"/>
              <a:gd name="connsiteX2" fmla="*/ 386575 w 2319450"/>
              <a:gd name="connsiteY2" fmla="*/ 0 h 452881"/>
              <a:gd name="connsiteX3" fmla="*/ 704440 w 2319450"/>
              <a:gd name="connsiteY3" fmla="*/ -517566 h 452881"/>
              <a:gd name="connsiteX4" fmla="*/ 966438 w 2319450"/>
              <a:gd name="connsiteY4" fmla="*/ 0 h 452881"/>
              <a:gd name="connsiteX5" fmla="*/ 2243968 w 2319450"/>
              <a:gd name="connsiteY5" fmla="*/ 0 h 452881"/>
              <a:gd name="connsiteX6" fmla="*/ 2319450 w 2319450"/>
              <a:gd name="connsiteY6" fmla="*/ 75482 h 452881"/>
              <a:gd name="connsiteX7" fmla="*/ 2319450 w 2319450"/>
              <a:gd name="connsiteY7" fmla="*/ 75480 h 452881"/>
              <a:gd name="connsiteX8" fmla="*/ 2319450 w 2319450"/>
              <a:gd name="connsiteY8" fmla="*/ 75480 h 452881"/>
              <a:gd name="connsiteX9" fmla="*/ 2319450 w 2319450"/>
              <a:gd name="connsiteY9" fmla="*/ 188700 h 452881"/>
              <a:gd name="connsiteX10" fmla="*/ 2319450 w 2319450"/>
              <a:gd name="connsiteY10" fmla="*/ 377399 h 452881"/>
              <a:gd name="connsiteX11" fmla="*/ 2243968 w 2319450"/>
              <a:gd name="connsiteY11" fmla="*/ 452881 h 452881"/>
              <a:gd name="connsiteX12" fmla="*/ 966438 w 2319450"/>
              <a:gd name="connsiteY12" fmla="*/ 452881 h 452881"/>
              <a:gd name="connsiteX13" fmla="*/ 386575 w 2319450"/>
              <a:gd name="connsiteY13" fmla="*/ 452881 h 452881"/>
              <a:gd name="connsiteX14" fmla="*/ 386575 w 2319450"/>
              <a:gd name="connsiteY14" fmla="*/ 452881 h 452881"/>
              <a:gd name="connsiteX15" fmla="*/ 75482 w 2319450"/>
              <a:gd name="connsiteY15" fmla="*/ 452881 h 452881"/>
              <a:gd name="connsiteX16" fmla="*/ 0 w 2319450"/>
              <a:gd name="connsiteY16" fmla="*/ 377399 h 452881"/>
              <a:gd name="connsiteX17" fmla="*/ 0 w 2319450"/>
              <a:gd name="connsiteY17" fmla="*/ 188700 h 452881"/>
              <a:gd name="connsiteX18" fmla="*/ 0 w 2319450"/>
              <a:gd name="connsiteY18" fmla="*/ 75480 h 452881"/>
              <a:gd name="connsiteX19" fmla="*/ 0 w 2319450"/>
              <a:gd name="connsiteY19" fmla="*/ 75480 h 452881"/>
              <a:gd name="connsiteX20" fmla="*/ 0 w 2319450"/>
              <a:gd name="connsiteY20" fmla="*/ 75482 h 452881"/>
              <a:gd name="connsiteX0" fmla="*/ 0 w 2319450"/>
              <a:gd name="connsiteY0" fmla="*/ 593048 h 970447"/>
              <a:gd name="connsiteX1" fmla="*/ 75482 w 2319450"/>
              <a:gd name="connsiteY1" fmla="*/ 517566 h 970447"/>
              <a:gd name="connsiteX2" fmla="*/ 588281 w 2319450"/>
              <a:gd name="connsiteY2" fmla="*/ 504119 h 970447"/>
              <a:gd name="connsiteX3" fmla="*/ 704440 w 2319450"/>
              <a:gd name="connsiteY3" fmla="*/ 0 h 970447"/>
              <a:gd name="connsiteX4" fmla="*/ 966438 w 2319450"/>
              <a:gd name="connsiteY4" fmla="*/ 517566 h 970447"/>
              <a:gd name="connsiteX5" fmla="*/ 2243968 w 2319450"/>
              <a:gd name="connsiteY5" fmla="*/ 517566 h 970447"/>
              <a:gd name="connsiteX6" fmla="*/ 2319450 w 2319450"/>
              <a:gd name="connsiteY6" fmla="*/ 593048 h 970447"/>
              <a:gd name="connsiteX7" fmla="*/ 2319450 w 2319450"/>
              <a:gd name="connsiteY7" fmla="*/ 593046 h 970447"/>
              <a:gd name="connsiteX8" fmla="*/ 2319450 w 2319450"/>
              <a:gd name="connsiteY8" fmla="*/ 593046 h 970447"/>
              <a:gd name="connsiteX9" fmla="*/ 2319450 w 2319450"/>
              <a:gd name="connsiteY9" fmla="*/ 706266 h 970447"/>
              <a:gd name="connsiteX10" fmla="*/ 2319450 w 2319450"/>
              <a:gd name="connsiteY10" fmla="*/ 894965 h 970447"/>
              <a:gd name="connsiteX11" fmla="*/ 2243968 w 2319450"/>
              <a:gd name="connsiteY11" fmla="*/ 970447 h 970447"/>
              <a:gd name="connsiteX12" fmla="*/ 966438 w 2319450"/>
              <a:gd name="connsiteY12" fmla="*/ 970447 h 970447"/>
              <a:gd name="connsiteX13" fmla="*/ 386575 w 2319450"/>
              <a:gd name="connsiteY13" fmla="*/ 970447 h 970447"/>
              <a:gd name="connsiteX14" fmla="*/ 386575 w 2319450"/>
              <a:gd name="connsiteY14" fmla="*/ 970447 h 970447"/>
              <a:gd name="connsiteX15" fmla="*/ 75482 w 2319450"/>
              <a:gd name="connsiteY15" fmla="*/ 970447 h 970447"/>
              <a:gd name="connsiteX16" fmla="*/ 0 w 2319450"/>
              <a:gd name="connsiteY16" fmla="*/ 894965 h 970447"/>
              <a:gd name="connsiteX17" fmla="*/ 0 w 2319450"/>
              <a:gd name="connsiteY17" fmla="*/ 706266 h 970447"/>
              <a:gd name="connsiteX18" fmla="*/ 0 w 2319450"/>
              <a:gd name="connsiteY18" fmla="*/ 593046 h 970447"/>
              <a:gd name="connsiteX19" fmla="*/ 0 w 2319450"/>
              <a:gd name="connsiteY19" fmla="*/ 593046 h 970447"/>
              <a:gd name="connsiteX20" fmla="*/ 0 w 2319450"/>
              <a:gd name="connsiteY20" fmla="*/ 593048 h 970447"/>
              <a:gd name="connsiteX0" fmla="*/ 0 w 2319450"/>
              <a:gd name="connsiteY0" fmla="*/ 593048 h 970447"/>
              <a:gd name="connsiteX1" fmla="*/ 75482 w 2319450"/>
              <a:gd name="connsiteY1" fmla="*/ 517566 h 970447"/>
              <a:gd name="connsiteX2" fmla="*/ 588281 w 2319450"/>
              <a:gd name="connsiteY2" fmla="*/ 504119 h 970447"/>
              <a:gd name="connsiteX3" fmla="*/ 704440 w 2319450"/>
              <a:gd name="connsiteY3" fmla="*/ 0 h 970447"/>
              <a:gd name="connsiteX4" fmla="*/ 845415 w 2319450"/>
              <a:gd name="connsiteY4" fmla="*/ 517566 h 970447"/>
              <a:gd name="connsiteX5" fmla="*/ 2243968 w 2319450"/>
              <a:gd name="connsiteY5" fmla="*/ 517566 h 970447"/>
              <a:gd name="connsiteX6" fmla="*/ 2319450 w 2319450"/>
              <a:gd name="connsiteY6" fmla="*/ 593048 h 970447"/>
              <a:gd name="connsiteX7" fmla="*/ 2319450 w 2319450"/>
              <a:gd name="connsiteY7" fmla="*/ 593046 h 970447"/>
              <a:gd name="connsiteX8" fmla="*/ 2319450 w 2319450"/>
              <a:gd name="connsiteY8" fmla="*/ 593046 h 970447"/>
              <a:gd name="connsiteX9" fmla="*/ 2319450 w 2319450"/>
              <a:gd name="connsiteY9" fmla="*/ 706266 h 970447"/>
              <a:gd name="connsiteX10" fmla="*/ 2319450 w 2319450"/>
              <a:gd name="connsiteY10" fmla="*/ 894965 h 970447"/>
              <a:gd name="connsiteX11" fmla="*/ 2243968 w 2319450"/>
              <a:gd name="connsiteY11" fmla="*/ 970447 h 970447"/>
              <a:gd name="connsiteX12" fmla="*/ 966438 w 2319450"/>
              <a:gd name="connsiteY12" fmla="*/ 970447 h 970447"/>
              <a:gd name="connsiteX13" fmla="*/ 386575 w 2319450"/>
              <a:gd name="connsiteY13" fmla="*/ 970447 h 970447"/>
              <a:gd name="connsiteX14" fmla="*/ 386575 w 2319450"/>
              <a:gd name="connsiteY14" fmla="*/ 970447 h 970447"/>
              <a:gd name="connsiteX15" fmla="*/ 75482 w 2319450"/>
              <a:gd name="connsiteY15" fmla="*/ 970447 h 970447"/>
              <a:gd name="connsiteX16" fmla="*/ 0 w 2319450"/>
              <a:gd name="connsiteY16" fmla="*/ 894965 h 970447"/>
              <a:gd name="connsiteX17" fmla="*/ 0 w 2319450"/>
              <a:gd name="connsiteY17" fmla="*/ 706266 h 970447"/>
              <a:gd name="connsiteX18" fmla="*/ 0 w 2319450"/>
              <a:gd name="connsiteY18" fmla="*/ 593046 h 970447"/>
              <a:gd name="connsiteX19" fmla="*/ 0 w 2319450"/>
              <a:gd name="connsiteY19" fmla="*/ 593046 h 970447"/>
              <a:gd name="connsiteX20" fmla="*/ 0 w 2319450"/>
              <a:gd name="connsiteY20" fmla="*/ 593048 h 97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19450" h="970447">
                <a:moveTo>
                  <a:pt x="0" y="593048"/>
                </a:moveTo>
                <a:cubicBezTo>
                  <a:pt x="0" y="551360"/>
                  <a:pt x="33794" y="517566"/>
                  <a:pt x="75482" y="517566"/>
                </a:cubicBezTo>
                <a:lnTo>
                  <a:pt x="588281" y="504119"/>
                </a:lnTo>
                <a:lnTo>
                  <a:pt x="704440" y="0"/>
                </a:lnTo>
                <a:lnTo>
                  <a:pt x="845415" y="517566"/>
                </a:lnTo>
                <a:lnTo>
                  <a:pt x="2243968" y="517566"/>
                </a:lnTo>
                <a:cubicBezTo>
                  <a:pt x="2285656" y="517566"/>
                  <a:pt x="2319450" y="551360"/>
                  <a:pt x="2319450" y="593048"/>
                </a:cubicBezTo>
                <a:lnTo>
                  <a:pt x="2319450" y="593046"/>
                </a:lnTo>
                <a:lnTo>
                  <a:pt x="2319450" y="593046"/>
                </a:lnTo>
                <a:lnTo>
                  <a:pt x="2319450" y="706266"/>
                </a:lnTo>
                <a:lnTo>
                  <a:pt x="2319450" y="894965"/>
                </a:lnTo>
                <a:cubicBezTo>
                  <a:pt x="2319450" y="936653"/>
                  <a:pt x="2285656" y="970447"/>
                  <a:pt x="2243968" y="970447"/>
                </a:cubicBezTo>
                <a:lnTo>
                  <a:pt x="966438" y="970447"/>
                </a:lnTo>
                <a:lnTo>
                  <a:pt x="386575" y="970447"/>
                </a:lnTo>
                <a:lnTo>
                  <a:pt x="386575" y="970447"/>
                </a:lnTo>
                <a:lnTo>
                  <a:pt x="75482" y="970447"/>
                </a:lnTo>
                <a:cubicBezTo>
                  <a:pt x="33794" y="970447"/>
                  <a:pt x="0" y="936653"/>
                  <a:pt x="0" y="894965"/>
                </a:cubicBezTo>
                <a:lnTo>
                  <a:pt x="0" y="706266"/>
                </a:lnTo>
                <a:lnTo>
                  <a:pt x="0" y="593046"/>
                </a:lnTo>
                <a:lnTo>
                  <a:pt x="0" y="593046"/>
                </a:lnTo>
                <a:lnTo>
                  <a:pt x="0" y="593048"/>
                </a:lnTo>
                <a:close/>
              </a:path>
            </a:pathLst>
          </a:cu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Trade off parameter.</a:t>
            </a:r>
          </a:p>
        </p:txBody>
      </p:sp>
      <p:sp>
        <p:nvSpPr>
          <p:cNvPr id="55" name="Rounded Rectangular Callout 54"/>
          <p:cNvSpPr/>
          <p:nvPr/>
        </p:nvSpPr>
        <p:spPr>
          <a:xfrm>
            <a:off x="2011280" y="4839422"/>
            <a:ext cx="3869113" cy="1667038"/>
          </a:xfrm>
          <a:prstGeom prst="wedgeRoundRectCallout">
            <a:avLst>
              <a:gd name="adj1" fmla="val 67635"/>
              <a:gd name="adj2" fmla="val -126289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Can’t be expressed as a convex optimization problem since it is not differentiable.</a:t>
            </a:r>
          </a:p>
          <a:p>
            <a:r>
              <a:rPr lang="en-GB" dirty="0">
                <a:solidFill>
                  <a:schemeClr val="tx1"/>
                </a:solidFill>
              </a:rPr>
              <a:t>Solving it may be too slow.</a:t>
            </a:r>
          </a:p>
          <a:p>
            <a:r>
              <a:rPr lang="en-GB" dirty="0">
                <a:solidFill>
                  <a:schemeClr val="tx1"/>
                </a:solidFill>
              </a:rPr>
              <a:t>(Also, doesn’t distinguish between disastrous errors and near misses)</a:t>
            </a:r>
          </a:p>
        </p:txBody>
      </p:sp>
      <p:sp>
        <p:nvSpPr>
          <p:cNvPr id="56" name="12-Point Star 55"/>
          <p:cNvSpPr/>
          <p:nvPr/>
        </p:nvSpPr>
        <p:spPr>
          <a:xfrm rot="20412540">
            <a:off x="5575659" y="3622271"/>
            <a:ext cx="2403132" cy="1619675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So… any other ideas?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51C4D0-2471-644C-964F-D7FE61297CD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85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3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Uh </a:t>
            </a:r>
            <a:r>
              <a:rPr lang="en-GB" sz="2800" b="1" dirty="0" err="1"/>
              <a:t>ho</a:t>
            </a:r>
            <a:r>
              <a:rPr lang="en-GB" sz="2800" b="1" dirty="0"/>
              <a:t>!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21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657365" y="1836746"/>
                <a:ext cx="4239721" cy="3486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This is going to be a problem!</a:t>
                </a:r>
              </a:p>
              <a:p>
                <a:r>
                  <a:rPr lang="en-GB" sz="2400" dirty="0"/>
                  <a:t>What should we do?</a:t>
                </a:r>
              </a:p>
              <a:p>
                <a:endParaRPr lang="en-GB" sz="2400" dirty="0"/>
              </a:p>
              <a:p>
                <a:r>
                  <a:rPr lang="en-GB" sz="2400" dirty="0">
                    <a:solidFill>
                      <a:srgbClr val="00B050"/>
                    </a:solidFill>
                  </a:rPr>
                  <a:t>Idea 2.0:</a:t>
                </a:r>
              </a:p>
              <a:p>
                <a:r>
                  <a:rPr lang="en-GB" sz="2400" dirty="0">
                    <a:solidFill>
                      <a:srgbClr val="00B050"/>
                    </a:solidFill>
                  </a:rPr>
                  <a:t>    Minimize </a:t>
                </a:r>
              </a:p>
              <a:p>
                <a:r>
                  <a:rPr lang="en-GB" sz="2400" i="1" dirty="0">
                    <a:solidFill>
                      <a:srgbClr val="00B05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00B050"/>
                    </a:solidFill>
                  </a:rPr>
                  <a:t>(distance of error 		points to their 		correct place)</a:t>
                </a:r>
              </a:p>
              <a:p>
                <a:r>
                  <a:rPr lang="en-GB" sz="2400" dirty="0">
                    <a:solidFill>
                      <a:srgbClr val="00B050"/>
                    </a:solidFill>
                  </a:rPr>
                  <a:t>   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4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65" y="1836746"/>
                <a:ext cx="4239721" cy="3486724"/>
              </a:xfrm>
              <a:prstGeom prst="rect">
                <a:avLst/>
              </a:prstGeom>
              <a:blipFill>
                <a:blip r:embed="rId5"/>
                <a:stretch>
                  <a:fillRect l="-2090" t="-1455" r="-2090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7"/>
          <p:cNvSpPr/>
          <p:nvPr/>
        </p:nvSpPr>
        <p:spPr>
          <a:xfrm>
            <a:off x="1073259" y="1869565"/>
            <a:ext cx="1876043" cy="862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49"/>
          <p:cNvGrpSpPr/>
          <p:nvPr/>
        </p:nvGrpSpPr>
        <p:grpSpPr>
          <a:xfrm>
            <a:off x="911714" y="2776901"/>
            <a:ext cx="3576954" cy="3507104"/>
            <a:chOff x="190880" y="2643877"/>
            <a:chExt cx="3576954" cy="3507104"/>
          </a:xfrm>
        </p:grpSpPr>
        <p:sp>
          <p:nvSpPr>
            <p:cNvPr id="16" name="object 50"/>
            <p:cNvSpPr/>
            <p:nvPr/>
          </p:nvSpPr>
          <p:spPr>
            <a:xfrm>
              <a:off x="190880" y="2724530"/>
              <a:ext cx="3576954" cy="3426460"/>
            </a:xfrm>
            <a:custGeom>
              <a:avLst/>
              <a:gdLst/>
              <a:ahLst/>
              <a:cxnLst/>
              <a:rect l="l" t="t" r="r" b="b"/>
              <a:pathLst>
                <a:path w="3576954" h="3426460">
                  <a:moveTo>
                    <a:pt x="149351" y="0"/>
                  </a:moveTo>
                  <a:lnTo>
                    <a:pt x="149351" y="3425951"/>
                  </a:lnTo>
                </a:path>
                <a:path w="3576954" h="3426460">
                  <a:moveTo>
                    <a:pt x="0" y="3278123"/>
                  </a:moveTo>
                  <a:lnTo>
                    <a:pt x="3576827" y="3278123"/>
                  </a:lnTo>
                </a:path>
              </a:pathLst>
            </a:custGeom>
            <a:ln w="38099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1"/>
            <p:cNvSpPr/>
            <p:nvPr/>
          </p:nvSpPr>
          <p:spPr>
            <a:xfrm>
              <a:off x="1442084" y="5482970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28955" y="0"/>
                  </a:moveTo>
                  <a:lnTo>
                    <a:pt x="17359" y="1881"/>
                  </a:lnTo>
                  <a:lnTo>
                    <a:pt x="8191" y="7048"/>
                  </a:lnTo>
                  <a:lnTo>
                    <a:pt x="2166" y="14787"/>
                  </a:lnTo>
                  <a:lnTo>
                    <a:pt x="0" y="24383"/>
                  </a:lnTo>
                  <a:lnTo>
                    <a:pt x="2166" y="33099"/>
                  </a:lnTo>
                  <a:lnTo>
                    <a:pt x="8191" y="40385"/>
                  </a:lnTo>
                  <a:lnTo>
                    <a:pt x="17359" y="45386"/>
                  </a:lnTo>
                  <a:lnTo>
                    <a:pt x="28955" y="47243"/>
                  </a:lnTo>
                  <a:lnTo>
                    <a:pt x="40552" y="45386"/>
                  </a:lnTo>
                  <a:lnTo>
                    <a:pt x="49720" y="40385"/>
                  </a:lnTo>
                  <a:lnTo>
                    <a:pt x="55745" y="33099"/>
                  </a:lnTo>
                  <a:lnTo>
                    <a:pt x="57911" y="24383"/>
                  </a:lnTo>
                  <a:lnTo>
                    <a:pt x="55745" y="14787"/>
                  </a:lnTo>
                  <a:lnTo>
                    <a:pt x="49720" y="7048"/>
                  </a:lnTo>
                  <a:lnTo>
                    <a:pt x="40552" y="1881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2"/>
            <p:cNvSpPr/>
            <p:nvPr/>
          </p:nvSpPr>
          <p:spPr>
            <a:xfrm>
              <a:off x="236601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80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80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6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3"/>
            <p:cNvSpPr/>
            <p:nvPr/>
          </p:nvSpPr>
          <p:spPr>
            <a:xfrm>
              <a:off x="236600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79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79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5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79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4"/>
            <p:cNvSpPr/>
            <p:nvPr/>
          </p:nvSpPr>
          <p:spPr>
            <a:xfrm>
              <a:off x="2050160" y="3315842"/>
              <a:ext cx="58419" cy="45720"/>
            </a:xfrm>
            <a:custGeom>
              <a:avLst/>
              <a:gdLst/>
              <a:ahLst/>
              <a:cxnLst/>
              <a:rect l="l" t="t" r="r" b="b"/>
              <a:pathLst>
                <a:path w="58419" h="45720">
                  <a:moveTo>
                    <a:pt x="30480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6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80" y="45720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2" y="21336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5"/>
            <p:cNvSpPr/>
            <p:nvPr/>
          </p:nvSpPr>
          <p:spPr>
            <a:xfrm>
              <a:off x="2050160" y="3315842"/>
              <a:ext cx="120650" cy="848994"/>
            </a:xfrm>
            <a:custGeom>
              <a:avLst/>
              <a:gdLst/>
              <a:ahLst/>
              <a:cxnLst/>
              <a:rect l="l" t="t" r="r" b="b"/>
              <a:pathLst>
                <a:path w="120650" h="848995">
                  <a:moveTo>
                    <a:pt x="30479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5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79" y="45719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1" y="21335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79" y="0"/>
                  </a:lnTo>
                  <a:close/>
                </a:path>
                <a:path w="120650" h="848995">
                  <a:moveTo>
                    <a:pt x="91439" y="801623"/>
                  </a:moveTo>
                  <a:lnTo>
                    <a:pt x="79843" y="803481"/>
                  </a:lnTo>
                  <a:lnTo>
                    <a:pt x="70675" y="808481"/>
                  </a:lnTo>
                  <a:lnTo>
                    <a:pt x="64650" y="815768"/>
                  </a:lnTo>
                  <a:lnTo>
                    <a:pt x="62483" y="824483"/>
                  </a:lnTo>
                  <a:lnTo>
                    <a:pt x="64650" y="834080"/>
                  </a:lnTo>
                  <a:lnTo>
                    <a:pt x="70675" y="841819"/>
                  </a:lnTo>
                  <a:lnTo>
                    <a:pt x="79843" y="846986"/>
                  </a:lnTo>
                  <a:lnTo>
                    <a:pt x="91439" y="848867"/>
                  </a:lnTo>
                  <a:lnTo>
                    <a:pt x="103036" y="846986"/>
                  </a:lnTo>
                  <a:lnTo>
                    <a:pt x="112204" y="841819"/>
                  </a:lnTo>
                  <a:lnTo>
                    <a:pt x="118229" y="834080"/>
                  </a:lnTo>
                  <a:lnTo>
                    <a:pt x="120395" y="824483"/>
                  </a:lnTo>
                  <a:lnTo>
                    <a:pt x="118229" y="815768"/>
                  </a:lnTo>
                  <a:lnTo>
                    <a:pt x="112204" y="808481"/>
                  </a:lnTo>
                  <a:lnTo>
                    <a:pt x="103036" y="803481"/>
                  </a:lnTo>
                  <a:lnTo>
                    <a:pt x="91439" y="8016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6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6" y="0"/>
                  </a:moveTo>
                  <a:lnTo>
                    <a:pt x="18002" y="1904"/>
                  </a:lnTo>
                  <a:lnTo>
                    <a:pt x="8763" y="7238"/>
                  </a:lnTo>
                  <a:lnTo>
                    <a:pt x="2381" y="15430"/>
                  </a:lnTo>
                  <a:lnTo>
                    <a:pt x="0" y="25908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8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7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5" y="0"/>
                  </a:moveTo>
                  <a:lnTo>
                    <a:pt x="18002" y="1904"/>
                  </a:lnTo>
                  <a:lnTo>
                    <a:pt x="8762" y="7238"/>
                  </a:lnTo>
                  <a:lnTo>
                    <a:pt x="2381" y="15430"/>
                  </a:lnTo>
                  <a:lnTo>
                    <a:pt x="0" y="25907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5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5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8"/>
            <p:cNvSpPr/>
            <p:nvPr/>
          </p:nvSpPr>
          <p:spPr>
            <a:xfrm>
              <a:off x="1606677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8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4"/>
                  </a:lnTo>
                  <a:lnTo>
                    <a:pt x="2119" y="33099"/>
                  </a:lnTo>
                  <a:lnTo>
                    <a:pt x="7810" y="40386"/>
                  </a:lnTo>
                  <a:lnTo>
                    <a:pt x="16073" y="45386"/>
                  </a:lnTo>
                  <a:lnTo>
                    <a:pt x="25908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6" y="24384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9"/>
            <p:cNvSpPr/>
            <p:nvPr/>
          </p:nvSpPr>
          <p:spPr>
            <a:xfrm>
              <a:off x="1606676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7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3"/>
                  </a:lnTo>
                  <a:lnTo>
                    <a:pt x="2119" y="33099"/>
                  </a:lnTo>
                  <a:lnTo>
                    <a:pt x="7810" y="40385"/>
                  </a:lnTo>
                  <a:lnTo>
                    <a:pt x="16073" y="45386"/>
                  </a:lnTo>
                  <a:lnTo>
                    <a:pt x="25907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5" y="24383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7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60"/>
            <p:cNvSpPr/>
            <p:nvPr/>
          </p:nvSpPr>
          <p:spPr>
            <a:xfrm>
              <a:off x="781430" y="3612260"/>
              <a:ext cx="70103" cy="68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61"/>
            <p:cNvSpPr/>
            <p:nvPr/>
          </p:nvSpPr>
          <p:spPr>
            <a:xfrm>
              <a:off x="1608510" y="3720369"/>
              <a:ext cx="2127250" cy="1337945"/>
            </a:xfrm>
            <a:custGeom>
              <a:avLst/>
              <a:gdLst/>
              <a:ahLst/>
              <a:cxnLst/>
              <a:rect l="l" t="t" r="r" b="b"/>
              <a:pathLst>
                <a:path w="2127250" h="1337945">
                  <a:moveTo>
                    <a:pt x="1220414" y="866489"/>
                  </a:moveTo>
                  <a:lnTo>
                    <a:pt x="1208579" y="868370"/>
                  </a:lnTo>
                  <a:lnTo>
                    <a:pt x="1198887" y="873537"/>
                  </a:lnTo>
                  <a:lnTo>
                    <a:pt x="1192339" y="881276"/>
                  </a:lnTo>
                  <a:lnTo>
                    <a:pt x="1189934" y="890873"/>
                  </a:lnTo>
                  <a:lnTo>
                    <a:pt x="1192339" y="900469"/>
                  </a:lnTo>
                  <a:lnTo>
                    <a:pt x="1198887" y="908208"/>
                  </a:lnTo>
                  <a:lnTo>
                    <a:pt x="1208579" y="913376"/>
                  </a:lnTo>
                  <a:lnTo>
                    <a:pt x="1220414" y="915257"/>
                  </a:lnTo>
                  <a:lnTo>
                    <a:pt x="1231368" y="913376"/>
                  </a:lnTo>
                  <a:lnTo>
                    <a:pt x="1240607" y="908208"/>
                  </a:lnTo>
                  <a:lnTo>
                    <a:pt x="1246989" y="900469"/>
                  </a:lnTo>
                  <a:lnTo>
                    <a:pt x="1249370" y="890873"/>
                  </a:lnTo>
                  <a:lnTo>
                    <a:pt x="1246989" y="881276"/>
                  </a:lnTo>
                  <a:lnTo>
                    <a:pt x="1240607" y="873537"/>
                  </a:lnTo>
                  <a:lnTo>
                    <a:pt x="1231368" y="868370"/>
                  </a:lnTo>
                  <a:lnTo>
                    <a:pt x="1220414" y="866489"/>
                  </a:lnTo>
                  <a:close/>
                </a:path>
                <a:path w="2127250" h="1337945">
                  <a:moveTo>
                    <a:pt x="19502" y="1188053"/>
                  </a:moveTo>
                  <a:lnTo>
                    <a:pt x="9572" y="1193911"/>
                  </a:lnTo>
                  <a:lnTo>
                    <a:pt x="2928" y="1201769"/>
                  </a:lnTo>
                  <a:lnTo>
                    <a:pt x="0" y="1210770"/>
                  </a:lnTo>
                  <a:lnTo>
                    <a:pt x="1214" y="1220057"/>
                  </a:lnTo>
                  <a:lnTo>
                    <a:pt x="6215" y="1227105"/>
                  </a:lnTo>
                  <a:lnTo>
                    <a:pt x="13787" y="1231868"/>
                  </a:lnTo>
                  <a:lnTo>
                    <a:pt x="23074" y="1233773"/>
                  </a:lnTo>
                  <a:lnTo>
                    <a:pt x="33218" y="1232249"/>
                  </a:lnTo>
                  <a:lnTo>
                    <a:pt x="42267" y="1227510"/>
                  </a:lnTo>
                  <a:lnTo>
                    <a:pt x="48458" y="1220628"/>
                  </a:lnTo>
                  <a:lnTo>
                    <a:pt x="51220" y="1212318"/>
                  </a:lnTo>
                  <a:lnTo>
                    <a:pt x="49982" y="1203293"/>
                  </a:lnTo>
                  <a:lnTo>
                    <a:pt x="45648" y="1194482"/>
                  </a:lnTo>
                  <a:lnTo>
                    <a:pt x="38171" y="1188815"/>
                  </a:lnTo>
                  <a:lnTo>
                    <a:pt x="28979" y="1186576"/>
                  </a:lnTo>
                  <a:lnTo>
                    <a:pt x="19502" y="1188053"/>
                  </a:lnTo>
                  <a:close/>
                </a:path>
                <a:path w="2127250" h="1337945">
                  <a:moveTo>
                    <a:pt x="2090618" y="2381"/>
                  </a:moveTo>
                  <a:lnTo>
                    <a:pt x="2080450" y="7381"/>
                  </a:lnTo>
                  <a:lnTo>
                    <a:pt x="2073282" y="14954"/>
                  </a:lnTo>
                  <a:lnTo>
                    <a:pt x="2069830" y="24241"/>
                  </a:lnTo>
                  <a:lnTo>
                    <a:pt x="2070806" y="34385"/>
                  </a:lnTo>
                  <a:lnTo>
                    <a:pt x="2076068" y="42529"/>
                  </a:lnTo>
                  <a:lnTo>
                    <a:pt x="2084331" y="48101"/>
                  </a:lnTo>
                  <a:lnTo>
                    <a:pt x="2094595" y="50244"/>
                  </a:lnTo>
                  <a:lnTo>
                    <a:pt x="2105858" y="48101"/>
                  </a:lnTo>
                  <a:lnTo>
                    <a:pt x="2116026" y="42862"/>
                  </a:lnTo>
                  <a:lnTo>
                    <a:pt x="2123193" y="34766"/>
                  </a:lnTo>
                  <a:lnTo>
                    <a:pt x="2126646" y="24955"/>
                  </a:lnTo>
                  <a:lnTo>
                    <a:pt x="2125670" y="14573"/>
                  </a:lnTo>
                  <a:lnTo>
                    <a:pt x="2120193" y="6667"/>
                  </a:lnTo>
                  <a:lnTo>
                    <a:pt x="2111573" y="1619"/>
                  </a:lnTo>
                  <a:lnTo>
                    <a:pt x="2101238" y="0"/>
                  </a:lnTo>
                  <a:lnTo>
                    <a:pt x="2090618" y="2381"/>
                  </a:lnTo>
                  <a:close/>
                </a:path>
                <a:path w="2127250" h="1337945">
                  <a:moveTo>
                    <a:pt x="1397198" y="1288637"/>
                  </a:moveTo>
                  <a:lnTo>
                    <a:pt x="1387030" y="1293852"/>
                  </a:lnTo>
                  <a:lnTo>
                    <a:pt x="1379862" y="1301781"/>
                  </a:lnTo>
                  <a:lnTo>
                    <a:pt x="1376410" y="1311140"/>
                  </a:lnTo>
                  <a:lnTo>
                    <a:pt x="1377386" y="1320641"/>
                  </a:lnTo>
                  <a:lnTo>
                    <a:pt x="1382887" y="1329451"/>
                  </a:lnTo>
                  <a:lnTo>
                    <a:pt x="1391673" y="1335119"/>
                  </a:lnTo>
                  <a:lnTo>
                    <a:pt x="1402460" y="1337357"/>
                  </a:lnTo>
                  <a:lnTo>
                    <a:pt x="1413962" y="1335881"/>
                  </a:lnTo>
                  <a:lnTo>
                    <a:pt x="1423273" y="1329785"/>
                  </a:lnTo>
                  <a:lnTo>
                    <a:pt x="1430154" y="1321403"/>
                  </a:lnTo>
                  <a:lnTo>
                    <a:pt x="1433893" y="1311878"/>
                  </a:lnTo>
                  <a:lnTo>
                    <a:pt x="1433774" y="1302353"/>
                  </a:lnTo>
                  <a:lnTo>
                    <a:pt x="1428488" y="1293780"/>
                  </a:lnTo>
                  <a:lnTo>
                    <a:pt x="1420058" y="1288637"/>
                  </a:lnTo>
                  <a:lnTo>
                    <a:pt x="1409342" y="1286922"/>
                  </a:lnTo>
                  <a:lnTo>
                    <a:pt x="1397198" y="128863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62"/>
            <p:cNvSpPr/>
            <p:nvPr/>
          </p:nvSpPr>
          <p:spPr>
            <a:xfrm>
              <a:off x="861988" y="3170443"/>
              <a:ext cx="57785" cy="50800"/>
            </a:xfrm>
            <a:custGeom>
              <a:avLst/>
              <a:gdLst/>
              <a:ahLst/>
              <a:cxnLst/>
              <a:rect l="l" t="t" r="r" b="b"/>
              <a:pathLst>
                <a:path w="57784" h="50800">
                  <a:moveTo>
                    <a:pt x="32289" y="0"/>
                  </a:moveTo>
                  <a:lnTo>
                    <a:pt x="20788" y="2143"/>
                  </a:ln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3"/>
            <p:cNvSpPr/>
            <p:nvPr/>
          </p:nvSpPr>
          <p:spPr>
            <a:xfrm>
              <a:off x="861988" y="3170443"/>
              <a:ext cx="2740025" cy="1835785"/>
            </a:xfrm>
            <a:custGeom>
              <a:avLst/>
              <a:gdLst/>
              <a:ahLst/>
              <a:cxnLst/>
              <a:rect l="l" t="t" r="r" b="b"/>
              <a:pathLst>
                <a:path w="2740025" h="1835785">
                  <a:moveTo>
                    <a:pt x="20788" y="2143"/>
                  </a:move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lnTo>
                    <a:pt x="20788" y="2143"/>
                  </a:lnTo>
                  <a:close/>
                </a:path>
                <a:path w="2740025" h="1835785">
                  <a:moveTo>
                    <a:pt x="1572220" y="898255"/>
                  </a:moveTo>
                  <a:lnTo>
                    <a:pt x="1562933" y="903493"/>
                  </a:lnTo>
                  <a:lnTo>
                    <a:pt x="1556218" y="911590"/>
                  </a:lnTo>
                  <a:lnTo>
                    <a:pt x="1552932" y="921400"/>
                  </a:lnTo>
                  <a:lnTo>
                    <a:pt x="1553932" y="931783"/>
                  </a:lnTo>
                  <a:lnTo>
                    <a:pt x="1558980" y="940593"/>
                  </a:lnTo>
                  <a:lnTo>
                    <a:pt x="1566886" y="946261"/>
                  </a:lnTo>
                  <a:lnTo>
                    <a:pt x="1577078" y="948499"/>
                  </a:lnTo>
                  <a:lnTo>
                    <a:pt x="1588984" y="947023"/>
                  </a:lnTo>
                  <a:lnTo>
                    <a:pt x="1599152" y="940903"/>
                  </a:lnTo>
                  <a:lnTo>
                    <a:pt x="1606319" y="932354"/>
                  </a:lnTo>
                  <a:lnTo>
                    <a:pt x="1609772" y="922377"/>
                  </a:lnTo>
                  <a:lnTo>
                    <a:pt x="1608796" y="911971"/>
                  </a:lnTo>
                  <a:lnTo>
                    <a:pt x="1603295" y="904041"/>
                  </a:lnTo>
                  <a:lnTo>
                    <a:pt x="1594508" y="898826"/>
                  </a:lnTo>
                  <a:lnTo>
                    <a:pt x="1583721" y="896754"/>
                  </a:lnTo>
                  <a:lnTo>
                    <a:pt x="1572220" y="898255"/>
                  </a:lnTo>
                  <a:close/>
                </a:path>
                <a:path w="2740025" h="1835785">
                  <a:moveTo>
                    <a:pt x="2704552" y="1789795"/>
                  </a:moveTo>
                  <a:lnTo>
                    <a:pt x="2693503" y="1795010"/>
                  </a:lnTo>
                  <a:lnTo>
                    <a:pt x="2685883" y="1802939"/>
                  </a:lnTo>
                  <a:lnTo>
                    <a:pt x="2682263" y="1812297"/>
                  </a:lnTo>
                  <a:lnTo>
                    <a:pt x="2683216" y="1821799"/>
                  </a:lnTo>
                  <a:lnTo>
                    <a:pt x="2688478" y="1829490"/>
                  </a:lnTo>
                  <a:lnTo>
                    <a:pt x="2696741" y="1834181"/>
                  </a:lnTo>
                  <a:lnTo>
                    <a:pt x="2707004" y="1835729"/>
                  </a:lnTo>
                  <a:lnTo>
                    <a:pt x="2718268" y="1833991"/>
                  </a:lnTo>
                  <a:lnTo>
                    <a:pt x="2728460" y="1828776"/>
                  </a:lnTo>
                  <a:lnTo>
                    <a:pt x="2735794" y="1820846"/>
                  </a:lnTo>
                  <a:lnTo>
                    <a:pt x="2739699" y="1811488"/>
                  </a:lnTo>
                  <a:lnTo>
                    <a:pt x="2739604" y="1801987"/>
                  </a:lnTo>
                  <a:lnTo>
                    <a:pt x="2734127" y="1794081"/>
                  </a:lnTo>
                  <a:lnTo>
                    <a:pt x="2725507" y="1789033"/>
                  </a:lnTo>
                  <a:lnTo>
                    <a:pt x="2715172" y="1787413"/>
                  </a:lnTo>
                  <a:lnTo>
                    <a:pt x="2704552" y="178979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4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33527" y="0"/>
                  </a:moveTo>
                  <a:lnTo>
                    <a:pt x="22288" y="1524"/>
                  </a:ln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5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5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2288" y="1523"/>
                  </a:move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4"/>
                  </a:lnTo>
                  <a:lnTo>
                    <a:pt x="33527" y="0"/>
                  </a:lnTo>
                  <a:lnTo>
                    <a:pt x="22288" y="15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6"/>
            <p:cNvSpPr/>
            <p:nvPr/>
          </p:nvSpPr>
          <p:spPr>
            <a:xfrm>
              <a:off x="1585341" y="3555111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28955" y="0"/>
                  </a:moveTo>
                  <a:lnTo>
                    <a:pt x="18859" y="738"/>
                  </a:lnTo>
                  <a:lnTo>
                    <a:pt x="9906" y="4762"/>
                  </a:lnTo>
                  <a:lnTo>
                    <a:pt x="3238" y="11358"/>
                  </a:lnTo>
                  <a:lnTo>
                    <a:pt x="0" y="19812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7"/>
            <p:cNvSpPr/>
            <p:nvPr/>
          </p:nvSpPr>
          <p:spPr>
            <a:xfrm>
              <a:off x="1585340" y="3555110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51815" y="27431"/>
                  </a:move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lnTo>
                    <a:pt x="18859" y="738"/>
                  </a:lnTo>
                  <a:lnTo>
                    <a:pt x="9905" y="4762"/>
                  </a:lnTo>
                  <a:lnTo>
                    <a:pt x="3238" y="11358"/>
                  </a:lnTo>
                  <a:lnTo>
                    <a:pt x="0" y="19811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8"/>
            <p:cNvSpPr/>
            <p:nvPr/>
          </p:nvSpPr>
          <p:spPr>
            <a:xfrm>
              <a:off x="1843658" y="5686424"/>
              <a:ext cx="68579" cy="655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9"/>
            <p:cNvSpPr/>
            <p:nvPr/>
          </p:nvSpPr>
          <p:spPr>
            <a:xfrm>
              <a:off x="846201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33528" y="119"/>
                  </a:moveTo>
                  <a:lnTo>
                    <a:pt x="21431" y="0"/>
                  </a:lnTo>
                  <a:lnTo>
                    <a:pt x="11049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6" y="35742"/>
                  </a:lnTo>
                  <a:lnTo>
                    <a:pt x="14573" y="42005"/>
                  </a:lnTo>
                  <a:lnTo>
                    <a:pt x="25908" y="45839"/>
                  </a:lnTo>
                  <a:lnTo>
                    <a:pt x="37766" y="45338"/>
                  </a:lnTo>
                  <a:lnTo>
                    <a:pt x="47625" y="41838"/>
                  </a:lnTo>
                  <a:lnTo>
                    <a:pt x="54625" y="35766"/>
                  </a:lnTo>
                  <a:lnTo>
                    <a:pt x="57912" y="27551"/>
                  </a:lnTo>
                  <a:lnTo>
                    <a:pt x="56888" y="18335"/>
                  </a:lnTo>
                  <a:lnTo>
                    <a:pt x="52006" y="9834"/>
                  </a:lnTo>
                  <a:lnTo>
                    <a:pt x="43981" y="3333"/>
                  </a:lnTo>
                  <a:lnTo>
                    <a:pt x="33528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70"/>
            <p:cNvSpPr/>
            <p:nvPr/>
          </p:nvSpPr>
          <p:spPr>
            <a:xfrm>
              <a:off x="846200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57911" y="27551"/>
                  </a:moveTo>
                  <a:lnTo>
                    <a:pt x="21431" y="0"/>
                  </a:lnTo>
                  <a:lnTo>
                    <a:pt x="11048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5" y="35742"/>
                  </a:lnTo>
                  <a:lnTo>
                    <a:pt x="14573" y="42005"/>
                  </a:lnTo>
                  <a:lnTo>
                    <a:pt x="25907" y="45839"/>
                  </a:lnTo>
                  <a:lnTo>
                    <a:pt x="37766" y="45338"/>
                  </a:lnTo>
                  <a:lnTo>
                    <a:pt x="47624" y="41838"/>
                  </a:lnTo>
                  <a:lnTo>
                    <a:pt x="54625" y="35766"/>
                  </a:lnTo>
                  <a:lnTo>
                    <a:pt x="57911" y="2755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1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30480" y="0"/>
                  </a:move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2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lnTo>
                    <a:pt x="51268" y="17573"/>
                  </a:lnTo>
                  <a:lnTo>
                    <a:pt x="47434" y="9525"/>
                  </a:lnTo>
                  <a:lnTo>
                    <a:pt x="40457" y="319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2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51815" y="25907"/>
                  </a:moveTo>
                  <a:lnTo>
                    <a:pt x="51268" y="17573"/>
                  </a:lnTo>
                  <a:lnTo>
                    <a:pt x="47434" y="9524"/>
                  </a:lnTo>
                  <a:lnTo>
                    <a:pt x="40457" y="3190"/>
                  </a:lnTo>
                  <a:lnTo>
                    <a:pt x="30479" y="0"/>
                  </a:ln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1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3"/>
            <p:cNvSpPr/>
            <p:nvPr/>
          </p:nvSpPr>
          <p:spPr>
            <a:xfrm>
              <a:off x="2986658" y="4610480"/>
              <a:ext cx="70103" cy="685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74"/>
            <p:cNvSpPr/>
            <p:nvPr/>
          </p:nvSpPr>
          <p:spPr>
            <a:xfrm>
              <a:off x="2077592" y="3858220"/>
              <a:ext cx="1274445" cy="744220"/>
            </a:xfrm>
            <a:custGeom>
              <a:avLst/>
              <a:gdLst/>
              <a:ahLst/>
              <a:cxnLst/>
              <a:rect l="l" t="t" r="r" b="b"/>
              <a:pathLst>
                <a:path w="1274445" h="744220">
                  <a:moveTo>
                    <a:pt x="51815" y="724066"/>
                  </a:moveTo>
                  <a:lnTo>
                    <a:pt x="50815" y="715065"/>
                  </a:lnTo>
                  <a:lnTo>
                    <a:pt x="46100" y="706921"/>
                  </a:lnTo>
                  <a:lnTo>
                    <a:pt x="38528" y="700492"/>
                  </a:lnTo>
                  <a:lnTo>
                    <a:pt x="28955" y="696634"/>
                  </a:lnTo>
                  <a:lnTo>
                    <a:pt x="18859" y="697372"/>
                  </a:lnTo>
                  <a:lnTo>
                    <a:pt x="9905" y="701397"/>
                  </a:lnTo>
                  <a:lnTo>
                    <a:pt x="3238" y="707993"/>
                  </a:lnTo>
                  <a:lnTo>
                    <a:pt x="0" y="716446"/>
                  </a:lnTo>
                  <a:lnTo>
                    <a:pt x="761" y="726305"/>
                  </a:lnTo>
                  <a:lnTo>
                    <a:pt x="4952" y="734734"/>
                  </a:lnTo>
                  <a:lnTo>
                    <a:pt x="12001" y="740878"/>
                  </a:lnTo>
                  <a:lnTo>
                    <a:pt x="21335" y="743878"/>
                  </a:lnTo>
                  <a:lnTo>
                    <a:pt x="32313" y="743997"/>
                  </a:lnTo>
                  <a:lnTo>
                    <a:pt x="41719" y="740259"/>
                  </a:lnTo>
                  <a:lnTo>
                    <a:pt x="48553" y="733377"/>
                  </a:lnTo>
                  <a:lnTo>
                    <a:pt x="51815" y="724066"/>
                  </a:lnTo>
                  <a:close/>
                </a:path>
                <a:path w="1274445" h="744220">
                  <a:moveTo>
                    <a:pt x="1274063" y="26074"/>
                  </a:moveTo>
                  <a:lnTo>
                    <a:pt x="1239821" y="0"/>
                  </a:lnTo>
                  <a:lnTo>
                    <a:pt x="1231391" y="3405"/>
                  </a:lnTo>
                  <a:lnTo>
                    <a:pt x="1225248" y="9382"/>
                  </a:lnTo>
                  <a:lnTo>
                    <a:pt x="1222247" y="16930"/>
                  </a:lnTo>
                  <a:lnTo>
                    <a:pt x="1222152" y="26789"/>
                  </a:lnTo>
                  <a:lnTo>
                    <a:pt x="1226057" y="35218"/>
                  </a:lnTo>
                  <a:lnTo>
                    <a:pt x="1233392" y="41362"/>
                  </a:lnTo>
                  <a:lnTo>
                    <a:pt x="1243583" y="44362"/>
                  </a:lnTo>
                  <a:lnTo>
                    <a:pt x="1254347" y="44505"/>
                  </a:lnTo>
                  <a:lnTo>
                    <a:pt x="1263395" y="40933"/>
                  </a:lnTo>
                  <a:lnTo>
                    <a:pt x="1270158" y="34504"/>
                  </a:lnTo>
                  <a:lnTo>
                    <a:pt x="1274063" y="26074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75"/>
            <p:cNvSpPr/>
            <p:nvPr/>
          </p:nvSpPr>
          <p:spPr>
            <a:xfrm>
              <a:off x="820293" y="2863095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32003" y="119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4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2" y="27551"/>
                  </a:lnTo>
                  <a:lnTo>
                    <a:pt x="56864" y="18335"/>
                  </a:lnTo>
                  <a:lnTo>
                    <a:pt x="51815" y="9834"/>
                  </a:lnTo>
                  <a:lnTo>
                    <a:pt x="43338" y="3333"/>
                  </a:lnTo>
                  <a:lnTo>
                    <a:pt x="32003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6"/>
            <p:cNvSpPr/>
            <p:nvPr/>
          </p:nvSpPr>
          <p:spPr>
            <a:xfrm>
              <a:off x="820292" y="2863095"/>
              <a:ext cx="2179320" cy="2368550"/>
            </a:xfrm>
            <a:custGeom>
              <a:avLst/>
              <a:gdLst/>
              <a:ahLst/>
              <a:cxnLst/>
              <a:rect l="l" t="t" r="r" b="b"/>
              <a:pathLst>
                <a:path w="2179320" h="2368550">
                  <a:moveTo>
                    <a:pt x="57911" y="27551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3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1" y="27551"/>
                  </a:lnTo>
                  <a:close/>
                </a:path>
                <a:path w="2179320" h="2368550">
                  <a:moveTo>
                    <a:pt x="2179319" y="931283"/>
                  </a:moveTo>
                  <a:lnTo>
                    <a:pt x="2178534" y="922281"/>
                  </a:lnTo>
                  <a:lnTo>
                    <a:pt x="2174176" y="914138"/>
                  </a:lnTo>
                  <a:lnTo>
                    <a:pt x="2166675" y="907708"/>
                  </a:lnTo>
                  <a:lnTo>
                    <a:pt x="2156459" y="903851"/>
                  </a:lnTo>
                  <a:lnTo>
                    <a:pt x="2146363" y="904589"/>
                  </a:lnTo>
                  <a:lnTo>
                    <a:pt x="2137409" y="908613"/>
                  </a:lnTo>
                  <a:lnTo>
                    <a:pt x="2130742" y="915209"/>
                  </a:lnTo>
                  <a:lnTo>
                    <a:pt x="2127503" y="923663"/>
                  </a:lnTo>
                  <a:lnTo>
                    <a:pt x="2128480" y="933283"/>
                  </a:lnTo>
                  <a:lnTo>
                    <a:pt x="2133028" y="941189"/>
                  </a:lnTo>
                  <a:lnTo>
                    <a:pt x="2140148" y="946808"/>
                  </a:lnTo>
                  <a:lnTo>
                    <a:pt x="2148839" y="949571"/>
                  </a:lnTo>
                  <a:lnTo>
                    <a:pt x="2159817" y="949070"/>
                  </a:lnTo>
                  <a:lnTo>
                    <a:pt x="2169223" y="945570"/>
                  </a:lnTo>
                  <a:lnTo>
                    <a:pt x="2176057" y="939498"/>
                  </a:lnTo>
                  <a:lnTo>
                    <a:pt x="2179319" y="931283"/>
                  </a:lnTo>
                  <a:close/>
                </a:path>
                <a:path w="2179320" h="2368550">
                  <a:moveTo>
                    <a:pt x="2045207" y="2345555"/>
                  </a:moveTo>
                  <a:lnTo>
                    <a:pt x="2044207" y="2333458"/>
                  </a:lnTo>
                  <a:lnTo>
                    <a:pt x="2039492" y="2323076"/>
                  </a:lnTo>
                  <a:lnTo>
                    <a:pt x="2031920" y="2315551"/>
                  </a:lnTo>
                  <a:lnTo>
                    <a:pt x="2022347" y="2312027"/>
                  </a:lnTo>
                  <a:lnTo>
                    <a:pt x="2012251" y="2313050"/>
                  </a:lnTo>
                  <a:lnTo>
                    <a:pt x="2003297" y="2317932"/>
                  </a:lnTo>
                  <a:lnTo>
                    <a:pt x="1996630" y="2325957"/>
                  </a:lnTo>
                  <a:lnTo>
                    <a:pt x="1993391" y="2336411"/>
                  </a:lnTo>
                  <a:lnTo>
                    <a:pt x="1993487" y="2347626"/>
                  </a:lnTo>
                  <a:lnTo>
                    <a:pt x="1997582" y="2357556"/>
                  </a:lnTo>
                  <a:lnTo>
                    <a:pt x="2004536" y="2364914"/>
                  </a:lnTo>
                  <a:lnTo>
                    <a:pt x="2013203" y="2368415"/>
                  </a:lnTo>
                  <a:lnTo>
                    <a:pt x="2024205" y="2368057"/>
                  </a:lnTo>
                  <a:lnTo>
                    <a:pt x="2033777" y="2363271"/>
                  </a:lnTo>
                  <a:lnTo>
                    <a:pt x="2041064" y="2355341"/>
                  </a:lnTo>
                  <a:lnTo>
                    <a:pt x="2045207" y="234555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77"/>
            <p:cNvSpPr/>
            <p:nvPr/>
          </p:nvSpPr>
          <p:spPr>
            <a:xfrm>
              <a:off x="1221795" y="4014596"/>
              <a:ext cx="68651" cy="670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78"/>
            <p:cNvSpPr/>
            <p:nvPr/>
          </p:nvSpPr>
          <p:spPr>
            <a:xfrm>
              <a:off x="2053208" y="5331928"/>
              <a:ext cx="350520" cy="418465"/>
            </a:xfrm>
            <a:custGeom>
              <a:avLst/>
              <a:gdLst/>
              <a:ahLst/>
              <a:cxnLst/>
              <a:rect l="l" t="t" r="r" b="b"/>
              <a:pathLst>
                <a:path w="350519" h="418464">
                  <a:moveTo>
                    <a:pt x="350519" y="390310"/>
                  </a:moveTo>
                  <a:lnTo>
                    <a:pt x="347043" y="381881"/>
                  </a:lnTo>
                  <a:lnTo>
                    <a:pt x="339851" y="375451"/>
                  </a:lnTo>
                  <a:lnTo>
                    <a:pt x="330374" y="371879"/>
                  </a:lnTo>
                  <a:lnTo>
                    <a:pt x="320039" y="372022"/>
                  </a:lnTo>
                  <a:lnTo>
                    <a:pt x="310705" y="375904"/>
                  </a:lnTo>
                  <a:lnTo>
                    <a:pt x="303656" y="382500"/>
                  </a:lnTo>
                  <a:lnTo>
                    <a:pt x="299465" y="391096"/>
                  </a:lnTo>
                  <a:lnTo>
                    <a:pt x="298703" y="400978"/>
                  </a:lnTo>
                  <a:lnTo>
                    <a:pt x="302585" y="409170"/>
                  </a:lnTo>
                  <a:lnTo>
                    <a:pt x="309181" y="415075"/>
                  </a:lnTo>
                  <a:lnTo>
                    <a:pt x="317777" y="418123"/>
                  </a:lnTo>
                  <a:lnTo>
                    <a:pt x="327659" y="417742"/>
                  </a:lnTo>
                  <a:lnTo>
                    <a:pt x="338089" y="414099"/>
                  </a:lnTo>
                  <a:lnTo>
                    <a:pt x="345947" y="408027"/>
                  </a:lnTo>
                  <a:lnTo>
                    <a:pt x="350377" y="399954"/>
                  </a:lnTo>
                  <a:lnTo>
                    <a:pt x="350519" y="390310"/>
                  </a:lnTo>
                  <a:close/>
                </a:path>
                <a:path w="350519" h="418464">
                  <a:moveTo>
                    <a:pt x="51815" y="16930"/>
                  </a:moveTo>
                  <a:lnTo>
                    <a:pt x="48577" y="9382"/>
                  </a:lnTo>
                  <a:lnTo>
                    <a:pt x="41909" y="3405"/>
                  </a:lnTo>
                  <a:lnTo>
                    <a:pt x="32956" y="0"/>
                  </a:lnTo>
                  <a:lnTo>
                    <a:pt x="22859" y="166"/>
                  </a:lnTo>
                  <a:lnTo>
                    <a:pt x="12644" y="3809"/>
                  </a:lnTo>
                  <a:lnTo>
                    <a:pt x="5143" y="9882"/>
                  </a:lnTo>
                  <a:lnTo>
                    <a:pt x="785" y="17954"/>
                  </a:lnTo>
                  <a:lnTo>
                    <a:pt x="0" y="27598"/>
                  </a:lnTo>
                  <a:lnTo>
                    <a:pt x="4119" y="36028"/>
                  </a:lnTo>
                  <a:lnTo>
                    <a:pt x="11239" y="42457"/>
                  </a:lnTo>
                  <a:lnTo>
                    <a:pt x="20359" y="46029"/>
                  </a:lnTo>
                  <a:lnTo>
                    <a:pt x="30479" y="45886"/>
                  </a:lnTo>
                  <a:lnTo>
                    <a:pt x="40028" y="42005"/>
                  </a:lnTo>
                  <a:lnTo>
                    <a:pt x="47434" y="35409"/>
                  </a:lnTo>
                  <a:lnTo>
                    <a:pt x="51696" y="26812"/>
                  </a:lnTo>
                  <a:lnTo>
                    <a:pt x="51815" y="1693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79"/>
            <p:cNvSpPr/>
            <p:nvPr/>
          </p:nvSpPr>
          <p:spPr>
            <a:xfrm>
              <a:off x="557402" y="4208144"/>
              <a:ext cx="64103" cy="67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80"/>
            <p:cNvSpPr/>
            <p:nvPr/>
          </p:nvSpPr>
          <p:spPr>
            <a:xfrm>
              <a:off x="1435893" y="3279147"/>
              <a:ext cx="53975" cy="50800"/>
            </a:xfrm>
            <a:custGeom>
              <a:avLst/>
              <a:gdLst/>
              <a:ahLst/>
              <a:cxnLst/>
              <a:rect l="l" t="t" r="r" b="b"/>
              <a:pathLst>
                <a:path w="53975" h="50800">
                  <a:moveTo>
                    <a:pt x="32432" y="0"/>
                  </a:move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81"/>
            <p:cNvSpPr/>
            <p:nvPr/>
          </p:nvSpPr>
          <p:spPr>
            <a:xfrm>
              <a:off x="1435893" y="3279147"/>
              <a:ext cx="683260" cy="1605280"/>
            </a:xfrm>
            <a:custGeom>
              <a:avLst/>
              <a:gdLst/>
              <a:ahLst/>
              <a:cxnLst/>
              <a:rect l="l" t="t" r="r" b="b"/>
              <a:pathLst>
                <a:path w="683260" h="1605279">
                  <a:moveTo>
                    <a:pt x="53435" y="19931"/>
                  </a:move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close/>
                </a:path>
                <a:path w="683260" h="1605279">
                  <a:moveTo>
                    <a:pt x="682847" y="1575935"/>
                  </a:moveTo>
                  <a:lnTo>
                    <a:pt x="679346" y="1566624"/>
                  </a:lnTo>
                  <a:lnTo>
                    <a:pt x="671988" y="1559742"/>
                  </a:lnTo>
                  <a:lnTo>
                    <a:pt x="662058" y="1556003"/>
                  </a:lnTo>
                  <a:lnTo>
                    <a:pt x="650843" y="1556123"/>
                  </a:lnTo>
                  <a:lnTo>
                    <a:pt x="639532" y="1560242"/>
                  </a:lnTo>
                  <a:lnTo>
                    <a:pt x="631221" y="1567362"/>
                  </a:lnTo>
                  <a:lnTo>
                    <a:pt x="626625" y="1576482"/>
                  </a:lnTo>
                  <a:lnTo>
                    <a:pt x="626459" y="1586603"/>
                  </a:lnTo>
                  <a:lnTo>
                    <a:pt x="629983" y="1595032"/>
                  </a:lnTo>
                  <a:lnTo>
                    <a:pt x="637508" y="1601462"/>
                  </a:lnTo>
                  <a:lnTo>
                    <a:pt x="647890" y="1605033"/>
                  </a:lnTo>
                  <a:lnTo>
                    <a:pt x="659987" y="1604891"/>
                  </a:lnTo>
                  <a:lnTo>
                    <a:pt x="670417" y="1601009"/>
                  </a:lnTo>
                  <a:lnTo>
                    <a:pt x="678275" y="1594413"/>
                  </a:lnTo>
                  <a:lnTo>
                    <a:pt x="682704" y="1585817"/>
                  </a:lnTo>
                  <a:lnTo>
                    <a:pt x="682847" y="157593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82"/>
            <p:cNvSpPr/>
            <p:nvPr/>
          </p:nvSpPr>
          <p:spPr>
            <a:xfrm>
              <a:off x="249554" y="3572636"/>
              <a:ext cx="68579" cy="670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83"/>
            <p:cNvSpPr/>
            <p:nvPr/>
          </p:nvSpPr>
          <p:spPr>
            <a:xfrm>
              <a:off x="1650110" y="5497353"/>
              <a:ext cx="68579" cy="641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84"/>
            <p:cNvSpPr/>
            <p:nvPr/>
          </p:nvSpPr>
          <p:spPr>
            <a:xfrm>
              <a:off x="2987420" y="5217675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19" h="50800">
                  <a:moveTo>
                    <a:pt x="57911" y="19931"/>
                  </a:moveTo>
                  <a:lnTo>
                    <a:pt x="54625" y="10620"/>
                  </a:lnTo>
                  <a:lnTo>
                    <a:pt x="47624" y="3738"/>
                  </a:lnTo>
                  <a:lnTo>
                    <a:pt x="37766" y="0"/>
                  </a:lnTo>
                  <a:lnTo>
                    <a:pt x="25907" y="119"/>
                  </a:lnTo>
                  <a:lnTo>
                    <a:pt x="14573" y="4238"/>
                  </a:lnTo>
                  <a:lnTo>
                    <a:pt x="6095" y="11358"/>
                  </a:lnTo>
                  <a:lnTo>
                    <a:pt x="1047" y="20478"/>
                  </a:lnTo>
                  <a:lnTo>
                    <a:pt x="0" y="30599"/>
                  </a:lnTo>
                  <a:lnTo>
                    <a:pt x="4405" y="39909"/>
                  </a:lnTo>
                  <a:lnTo>
                    <a:pt x="12382" y="46791"/>
                  </a:lnTo>
                  <a:lnTo>
                    <a:pt x="22931" y="50530"/>
                  </a:lnTo>
                  <a:lnTo>
                    <a:pt x="35051" y="50411"/>
                  </a:lnTo>
                  <a:lnTo>
                    <a:pt x="45481" y="46291"/>
                  </a:lnTo>
                  <a:lnTo>
                    <a:pt x="53339" y="39171"/>
                  </a:lnTo>
                  <a:lnTo>
                    <a:pt x="57769" y="30051"/>
                  </a:lnTo>
                  <a:lnTo>
                    <a:pt x="57911" y="199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85"/>
            <p:cNvSpPr/>
            <p:nvPr/>
          </p:nvSpPr>
          <p:spPr>
            <a:xfrm>
              <a:off x="2426589" y="4437507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89" h="48895">
                  <a:moveTo>
                    <a:pt x="28956" y="0"/>
                  </a:moveTo>
                  <a:lnTo>
                    <a:pt x="17359" y="1904"/>
                  </a:lnTo>
                  <a:lnTo>
                    <a:pt x="8191" y="7238"/>
                  </a:lnTo>
                  <a:lnTo>
                    <a:pt x="2166" y="15430"/>
                  </a:lnTo>
                  <a:lnTo>
                    <a:pt x="0" y="25907"/>
                  </a:lnTo>
                  <a:lnTo>
                    <a:pt x="2166" y="34623"/>
                  </a:lnTo>
                  <a:lnTo>
                    <a:pt x="8191" y="41909"/>
                  </a:lnTo>
                  <a:lnTo>
                    <a:pt x="17359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86"/>
            <p:cNvSpPr/>
            <p:nvPr/>
          </p:nvSpPr>
          <p:spPr>
            <a:xfrm>
              <a:off x="1160454" y="2649211"/>
              <a:ext cx="1325880" cy="1837689"/>
            </a:xfrm>
            <a:custGeom>
              <a:avLst/>
              <a:gdLst/>
              <a:ahLst/>
              <a:cxnLst/>
              <a:rect l="l" t="t" r="r" b="b"/>
              <a:pathLst>
                <a:path w="1325880" h="1837689">
                  <a:moveTo>
                    <a:pt x="1295090" y="1788294"/>
                  </a:moveTo>
                  <a:lnTo>
                    <a:pt x="1283493" y="1790199"/>
                  </a:lnTo>
                  <a:lnTo>
                    <a:pt x="1274325" y="1795533"/>
                  </a:lnTo>
                  <a:lnTo>
                    <a:pt x="1268301" y="1803725"/>
                  </a:lnTo>
                  <a:lnTo>
                    <a:pt x="1266134" y="1814202"/>
                  </a:lnTo>
                  <a:lnTo>
                    <a:pt x="1268301" y="1822918"/>
                  </a:lnTo>
                  <a:lnTo>
                    <a:pt x="1274325" y="1830204"/>
                  </a:lnTo>
                  <a:lnTo>
                    <a:pt x="1283493" y="1835205"/>
                  </a:lnTo>
                  <a:lnTo>
                    <a:pt x="1295090" y="1837062"/>
                  </a:lnTo>
                  <a:lnTo>
                    <a:pt x="1306925" y="1835205"/>
                  </a:lnTo>
                  <a:lnTo>
                    <a:pt x="1316616" y="1830204"/>
                  </a:lnTo>
                  <a:lnTo>
                    <a:pt x="1323165" y="1822918"/>
                  </a:lnTo>
                  <a:lnTo>
                    <a:pt x="1325570" y="1814202"/>
                  </a:lnTo>
                  <a:lnTo>
                    <a:pt x="1323165" y="1803725"/>
                  </a:lnTo>
                  <a:lnTo>
                    <a:pt x="1316616" y="1795533"/>
                  </a:lnTo>
                  <a:lnTo>
                    <a:pt x="1306925" y="1790199"/>
                  </a:lnTo>
                  <a:lnTo>
                    <a:pt x="1295090" y="1788294"/>
                  </a:lnTo>
                  <a:close/>
                </a:path>
                <a:path w="1325880" h="1837689">
                  <a:moveTo>
                    <a:pt x="19502" y="1119258"/>
                  </a:moveTo>
                  <a:lnTo>
                    <a:pt x="9572" y="1124473"/>
                  </a:lnTo>
                  <a:lnTo>
                    <a:pt x="2928" y="1132403"/>
                  </a:lnTo>
                  <a:lnTo>
                    <a:pt x="0" y="1141761"/>
                  </a:lnTo>
                  <a:lnTo>
                    <a:pt x="1214" y="1151262"/>
                  </a:lnTo>
                  <a:lnTo>
                    <a:pt x="5834" y="1160049"/>
                  </a:lnTo>
                  <a:lnTo>
                    <a:pt x="14168" y="1165550"/>
                  </a:lnTo>
                  <a:lnTo>
                    <a:pt x="24788" y="1167336"/>
                  </a:lnTo>
                  <a:lnTo>
                    <a:pt x="36266" y="1164978"/>
                  </a:lnTo>
                  <a:lnTo>
                    <a:pt x="46458" y="1159978"/>
                  </a:lnTo>
                  <a:lnTo>
                    <a:pt x="53792" y="1152405"/>
                  </a:lnTo>
                  <a:lnTo>
                    <a:pt x="57697" y="1143119"/>
                  </a:lnTo>
                  <a:lnTo>
                    <a:pt x="57602" y="1132974"/>
                  </a:lnTo>
                  <a:lnTo>
                    <a:pt x="52077" y="1124831"/>
                  </a:lnTo>
                  <a:lnTo>
                    <a:pt x="43124" y="1119258"/>
                  </a:lnTo>
                  <a:lnTo>
                    <a:pt x="31884" y="1117115"/>
                  </a:lnTo>
                  <a:lnTo>
                    <a:pt x="19502" y="1119258"/>
                  </a:lnTo>
                  <a:close/>
                </a:path>
                <a:path w="1325880" h="1837689">
                  <a:moveTo>
                    <a:pt x="1211270" y="2166"/>
                  </a:moveTo>
                  <a:lnTo>
                    <a:pt x="1201983" y="7167"/>
                  </a:lnTo>
                  <a:lnTo>
                    <a:pt x="1195268" y="14739"/>
                  </a:lnTo>
                  <a:lnTo>
                    <a:pt x="1191982" y="24026"/>
                  </a:lnTo>
                  <a:lnTo>
                    <a:pt x="1192982" y="34170"/>
                  </a:lnTo>
                  <a:lnTo>
                    <a:pt x="1198244" y="42957"/>
                  </a:lnTo>
                  <a:lnTo>
                    <a:pt x="1206507" y="48458"/>
                  </a:lnTo>
                  <a:lnTo>
                    <a:pt x="1216771" y="50244"/>
                  </a:lnTo>
                  <a:lnTo>
                    <a:pt x="1228034" y="47886"/>
                  </a:lnTo>
                  <a:lnTo>
                    <a:pt x="1238226" y="42648"/>
                  </a:lnTo>
                  <a:lnTo>
                    <a:pt x="1245560" y="34551"/>
                  </a:lnTo>
                  <a:lnTo>
                    <a:pt x="1249465" y="24741"/>
                  </a:lnTo>
                  <a:lnTo>
                    <a:pt x="1249370" y="14358"/>
                  </a:lnTo>
                  <a:lnTo>
                    <a:pt x="1243845" y="7096"/>
                  </a:lnTo>
                  <a:lnTo>
                    <a:pt x="1234892" y="1976"/>
                  </a:lnTo>
                  <a:lnTo>
                    <a:pt x="1223652" y="0"/>
                  </a:lnTo>
                  <a:lnTo>
                    <a:pt x="1211270" y="2166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ounded Rectangular Callout 52">
                <a:extLst>
                  <a:ext uri="{FF2B5EF4-FFF2-40B4-BE49-F238E27FC236}">
                    <a16:creationId xmlns:a16="http://schemas.microsoft.com/office/drawing/2014/main" id="{45E009A5-7DB8-A242-B348-8D6BC10D6A84}"/>
                  </a:ext>
                </a:extLst>
              </p:cNvPr>
              <p:cNvSpPr/>
              <p:nvPr/>
            </p:nvSpPr>
            <p:spPr>
              <a:xfrm>
                <a:off x="679816" y="2918164"/>
                <a:ext cx="4391315" cy="1518827"/>
              </a:xfrm>
              <a:prstGeom prst="wedgeRoundRectCallout">
                <a:avLst>
                  <a:gd name="adj1" fmla="val 48169"/>
                  <a:gd name="adj2" fmla="val 82590"/>
                  <a:gd name="adj3" fmla="val 16667"/>
                </a:avLst>
              </a:prstGeom>
              <a:solidFill>
                <a:srgbClr val="F6E7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Both terms of the objective function are convex. The parameter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balances the relative weight of the two terms during the optimization.</a:t>
                </a:r>
              </a:p>
            </p:txBody>
          </p:sp>
        </mc:Choice>
        <mc:Fallback>
          <p:sp>
            <p:nvSpPr>
              <p:cNvPr id="53" name="Rounded Rectangular Callout 52">
                <a:extLst>
                  <a:ext uri="{FF2B5EF4-FFF2-40B4-BE49-F238E27FC236}">
                    <a16:creationId xmlns:a16="http://schemas.microsoft.com/office/drawing/2014/main" id="{45E009A5-7DB8-A242-B348-8D6BC10D6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16" y="2918164"/>
                <a:ext cx="4391315" cy="1518827"/>
              </a:xfrm>
              <a:prstGeom prst="wedgeRoundRectCallout">
                <a:avLst>
                  <a:gd name="adj1" fmla="val 48169"/>
                  <a:gd name="adj2" fmla="val 82590"/>
                  <a:gd name="adj3" fmla="val 16667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369B36-716E-7F41-84FB-0952C54D0D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368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11"/>
    </mc:Choice>
    <mc:Fallback>
      <p:transition spd="slow" advTm="43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1214-1F9D-A64A-9872-47FDDBFD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Classifier 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1CA93-EEC7-1F4F-BF9B-A16FD6D4B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 is a discriminant function; it gives you the class but not the posterior probability</a:t>
            </a:r>
          </a:p>
          <a:p>
            <a:r>
              <a:rPr lang="en-US" dirty="0"/>
              <a:t>How can we know the </a:t>
            </a:r>
            <a:r>
              <a:rPr lang="en-US" i="1" dirty="0">
                <a:solidFill>
                  <a:srgbClr val="0009FF"/>
                </a:solidFill>
              </a:rPr>
              <a:t>confidence</a:t>
            </a:r>
            <a:r>
              <a:rPr lang="en-US" dirty="0"/>
              <a:t> of the classification?</a:t>
            </a:r>
          </a:p>
          <a:p>
            <a:pPr lvl="1"/>
            <a:r>
              <a:rPr lang="en-US" dirty="0"/>
              <a:t>Distance of the data point from the decision boundary</a:t>
            </a:r>
          </a:p>
          <a:p>
            <a:endParaRPr lang="en-US" dirty="0"/>
          </a:p>
          <a:p>
            <a:r>
              <a:rPr lang="en-US" dirty="0"/>
              <a:t>Why do we need the confidence?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6598E-2EA3-D54F-A004-6938D814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99DD8-C78C-0C4F-96FB-40A27294C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22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258C4E1-BDF2-6241-9A6E-6AFDBF928C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820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528"/>
    </mc:Choice>
    <mc:Fallback>
      <p:transition spd="slow" advTm="13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flipH="1">
            <a:off x="3013215" y="2060848"/>
            <a:ext cx="2034340" cy="32906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Classifier Confidence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229316" y="2060848"/>
            <a:ext cx="5502924" cy="3721734"/>
            <a:chOff x="1234935" y="1112989"/>
            <a:chExt cx="1880870" cy="1801495"/>
          </a:xfrm>
        </p:grpSpPr>
        <p:sp>
          <p:nvSpPr>
            <p:cNvPr id="18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val 65"/>
          <p:cNvSpPr/>
          <p:nvPr/>
        </p:nvSpPr>
        <p:spPr>
          <a:xfrm>
            <a:off x="5242014" y="4061690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10826" y="2664546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rot="10800000" flipH="1" flipV="1">
            <a:off x="3133751" y="2761287"/>
            <a:ext cx="2129354" cy="1317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Arc 104"/>
          <p:cNvSpPr/>
          <p:nvPr/>
        </p:nvSpPr>
        <p:spPr>
          <a:xfrm>
            <a:off x="4207611" y="3259111"/>
            <a:ext cx="201966" cy="402215"/>
          </a:xfrm>
          <a:prstGeom prst="arc">
            <a:avLst>
              <a:gd name="adj1" fmla="val 16680714"/>
              <a:gd name="adj2" fmla="val 1940558"/>
            </a:avLst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5362079" y="2825660"/>
                <a:ext cx="35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D60093"/>
                  </a:solidFill>
                </a:endParaRP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079" y="2825660"/>
                <a:ext cx="3572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/>
          <p:cNvSpPr/>
          <p:nvPr/>
        </p:nvSpPr>
        <p:spPr>
          <a:xfrm>
            <a:off x="5408324" y="3140586"/>
            <a:ext cx="184002" cy="170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</p:cNvCxnSpPr>
          <p:nvPr/>
        </p:nvCxnSpPr>
        <p:spPr>
          <a:xfrm flipV="1">
            <a:off x="4190932" y="3233733"/>
            <a:ext cx="1318840" cy="195267"/>
          </a:xfrm>
          <a:prstGeom prst="straightConnector1">
            <a:avLst/>
          </a:prstGeom>
          <a:ln w="25400"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 rot="21217744">
                <a:off x="4432563" y="3030619"/>
                <a:ext cx="811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i="1" dirty="0">
                  <a:solidFill>
                    <a:srgbClr val="D6009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17744">
                <a:off x="4432563" y="3030619"/>
                <a:ext cx="8116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.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(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dirty="0"/>
                  <a:t>is constant)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blipFill>
                <a:blip r:embed="rId7"/>
                <a:stretch>
                  <a:fillRect l="-2703" r="-2027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5C502A-50A2-3048-8077-39BB915DA1CF}"/>
                  </a:ext>
                </a:extLst>
              </p:cNvPr>
              <p:cNvSpPr txBox="1"/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5C502A-50A2-3048-8077-39BB915DA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3DC3B8-10B8-9C4D-8EA4-F9D40E887AF1}"/>
                  </a:ext>
                </a:extLst>
              </p:cNvPr>
              <p:cNvSpPr txBox="1"/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3DC3B8-10B8-9C4D-8EA4-F9D40E88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AA396C-9EB8-D841-8439-3A2F51087451}"/>
                  </a:ext>
                </a:extLst>
              </p:cNvPr>
              <p:cNvSpPr txBox="1"/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AA396C-9EB8-D841-8439-3A2F5108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669F3D-6B85-0543-BB86-9461F5D2CFC4}"/>
                  </a:ext>
                </a:extLst>
              </p:cNvPr>
              <p:cNvSpPr txBox="1"/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669F3D-6B85-0543-BB86-9461F5D2C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6D77D8E-F6F2-4E4F-BDC9-C24B651849EE}"/>
              </a:ext>
            </a:extLst>
          </p:cNvPr>
          <p:cNvGrpSpPr/>
          <p:nvPr/>
        </p:nvGrpSpPr>
        <p:grpSpPr>
          <a:xfrm>
            <a:off x="6967254" y="5517232"/>
            <a:ext cx="1945445" cy="788036"/>
            <a:chOff x="255766" y="2583466"/>
            <a:chExt cx="1945445" cy="788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12">
                  <a:extLst>
                    <a:ext uri="{FF2B5EF4-FFF2-40B4-BE49-F238E27FC236}">
                      <a16:creationId xmlns:a16="http://schemas.microsoft.com/office/drawing/2014/main" id="{76F970D4-C971-5A4B-9EC4-594F0538C23C}"/>
                    </a:ext>
                  </a:extLst>
                </p:cNvPr>
                <p:cNvSpPr txBox="1"/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</p:spPr>
              <p:txBody>
                <a:bodyPr vert="horz" wrap="square" lIns="0" tIns="946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7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  <a:p>
                  <a:pPr marL="36830">
                    <a:lnSpc>
                      <a:spcPct val="100000"/>
                    </a:lnSpc>
                    <a:spcBef>
                      <a:spcPts val="6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</p:txBody>
            </p:sp>
          </mc:Choice>
          <mc:Fallback xmlns="">
            <p:sp>
              <p:nvSpPr>
                <p:cNvPr id="57" name="object 12">
                  <a:extLst>
                    <a:ext uri="{FF2B5EF4-FFF2-40B4-BE49-F238E27FC236}">
                      <a16:creationId xmlns:a16="http://schemas.microsoft.com/office/drawing/2014/main" id="{E7D95BF4-58FD-2A4B-A4E7-B2252EA92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  <a:blipFill>
                  <a:blip r:embed="rId12"/>
                  <a:stretch>
                    <a:fillRect l="-80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object 13">
              <a:extLst>
                <a:ext uri="{FF2B5EF4-FFF2-40B4-BE49-F238E27FC236}">
                  <a16:creationId xmlns:a16="http://schemas.microsoft.com/office/drawing/2014/main" id="{97AD3520-FCB1-214C-B4FB-6FC4C9952F05}"/>
                </a:ext>
              </a:extLst>
            </p:cNvPr>
            <p:cNvGrpSpPr/>
            <p:nvPr/>
          </p:nvGrpSpPr>
          <p:grpSpPr>
            <a:xfrm>
              <a:off x="255766" y="2794066"/>
              <a:ext cx="139770" cy="98876"/>
              <a:chOff x="447027" y="1029169"/>
              <a:chExt cx="40005" cy="40005"/>
            </a:xfrm>
          </p:grpSpPr>
          <p:sp>
            <p:nvSpPr>
              <p:cNvPr id="68" name="object 14">
                <a:extLst>
                  <a:ext uri="{FF2B5EF4-FFF2-40B4-BE49-F238E27FC236}">
                    <a16:creationId xmlns:a16="http://schemas.microsoft.com/office/drawing/2014/main" id="{03F5CFB9-0355-9944-A28F-ECB2BE3F7044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22859" y="0"/>
                    </a:moveTo>
                    <a:lnTo>
                      <a:pt x="15240" y="1524"/>
                    </a:lnTo>
                    <a:lnTo>
                      <a:pt x="6096" y="3048"/>
                    </a:lnTo>
                    <a:lnTo>
                      <a:pt x="0" y="12192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2" y="32004"/>
                    </a:lnTo>
                    <a:lnTo>
                      <a:pt x="28956" y="30480"/>
                    </a:lnTo>
                    <a:lnTo>
                      <a:pt x="33528" y="22860"/>
                    </a:lnTo>
                    <a:lnTo>
                      <a:pt x="32003" y="15239"/>
                    </a:lnTo>
                    <a:lnTo>
                      <a:pt x="30480" y="6095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3434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5">
                <a:extLst>
                  <a:ext uri="{FF2B5EF4-FFF2-40B4-BE49-F238E27FC236}">
                    <a16:creationId xmlns:a16="http://schemas.microsoft.com/office/drawing/2014/main" id="{70D28236-E3F6-FE4F-A676-E107A0BEBE91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32003" y="15239"/>
                    </a:moveTo>
                    <a:lnTo>
                      <a:pt x="30479" y="6095"/>
                    </a:lnTo>
                    <a:lnTo>
                      <a:pt x="22859" y="0"/>
                    </a:lnTo>
                    <a:lnTo>
                      <a:pt x="15239" y="1523"/>
                    </a:lnTo>
                    <a:lnTo>
                      <a:pt x="6095" y="3047"/>
                    </a:lnTo>
                    <a:lnTo>
                      <a:pt x="0" y="12191"/>
                    </a:lnTo>
                    <a:lnTo>
                      <a:pt x="1523" y="19811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1" y="32003"/>
                    </a:lnTo>
                    <a:lnTo>
                      <a:pt x="28955" y="30479"/>
                    </a:lnTo>
                    <a:lnTo>
                      <a:pt x="33527" y="22859"/>
                    </a:lnTo>
                    <a:lnTo>
                      <a:pt x="32003" y="15239"/>
                    </a:lnTo>
                    <a:close/>
                  </a:path>
                </a:pathLst>
              </a:custGeom>
              <a:ln w="6095">
                <a:solidFill>
                  <a:srgbClr val="01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1" name="object 16">
              <a:extLst>
                <a:ext uri="{FF2B5EF4-FFF2-40B4-BE49-F238E27FC236}">
                  <a16:creationId xmlns:a16="http://schemas.microsoft.com/office/drawing/2014/main" id="{F828E29B-26B5-184E-B018-443A8B3991FA}"/>
                </a:ext>
              </a:extLst>
            </p:cNvPr>
            <p:cNvSpPr/>
            <p:nvPr/>
          </p:nvSpPr>
          <p:spPr>
            <a:xfrm>
              <a:off x="281973" y="3171764"/>
              <a:ext cx="128877" cy="95360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7431" y="15239"/>
                  </a:moveTo>
                  <a:lnTo>
                    <a:pt x="28955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7619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4571" y="25907"/>
                  </a:lnTo>
                  <a:lnTo>
                    <a:pt x="12191" y="27431"/>
                  </a:lnTo>
                  <a:lnTo>
                    <a:pt x="19811" y="28955"/>
                  </a:lnTo>
                  <a:lnTo>
                    <a:pt x="27431" y="22859"/>
                  </a:lnTo>
                  <a:lnTo>
                    <a:pt x="27431" y="152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ED15158-537A-E049-845B-C76ACA162290}"/>
              </a:ext>
            </a:extLst>
          </p:cNvPr>
          <p:cNvCxnSpPr>
            <a:cxnSpLocks/>
          </p:cNvCxnSpPr>
          <p:nvPr/>
        </p:nvCxnSpPr>
        <p:spPr>
          <a:xfrm flipH="1">
            <a:off x="5106499" y="3237227"/>
            <a:ext cx="406996" cy="7322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4FE88B5-9B05-6242-9514-F0704C811C8B}"/>
              </a:ext>
            </a:extLst>
          </p:cNvPr>
          <p:cNvCxnSpPr>
            <a:cxnSpLocks/>
          </p:cNvCxnSpPr>
          <p:nvPr/>
        </p:nvCxnSpPr>
        <p:spPr>
          <a:xfrm>
            <a:off x="4198427" y="3428674"/>
            <a:ext cx="905973" cy="560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6C42EB-C259-E044-978C-34048852AAA6}"/>
                  </a:ext>
                </a:extLst>
              </p:cNvPr>
              <p:cNvSpPr txBox="1"/>
              <p:nvPr/>
            </p:nvSpPr>
            <p:spPr>
              <a:xfrm rot="1867038">
                <a:off x="3955499" y="3640997"/>
                <a:ext cx="1219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.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|</a:t>
                </a:r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6C42EB-C259-E044-978C-34048852A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7038">
                <a:off x="3955499" y="3640997"/>
                <a:ext cx="1219757" cy="369332"/>
              </a:xfrm>
              <a:prstGeom prst="rect">
                <a:avLst/>
              </a:prstGeom>
              <a:blipFill>
                <a:blip r:embed="rId13"/>
                <a:stretch>
                  <a:fillRect l="-4082" r="-3061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E3F33DA-1148-8C48-8188-909018AD64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532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01"/>
    </mc:Choice>
    <mc:Fallback>
      <p:transition spd="slow" advTm="57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3" grpId="0"/>
      <p:bldP spid="64" grpId="0" animBg="1"/>
      <p:bldP spid="72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traight Connector 101"/>
          <p:cNvCxnSpPr/>
          <p:nvPr/>
        </p:nvCxnSpPr>
        <p:spPr>
          <a:xfrm flipH="1">
            <a:off x="3013215" y="2060848"/>
            <a:ext cx="2034340" cy="3290658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Classifier Confidence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229316" y="2060848"/>
            <a:ext cx="5502924" cy="3721734"/>
            <a:chOff x="1234935" y="1112989"/>
            <a:chExt cx="1880870" cy="1801495"/>
          </a:xfrm>
        </p:grpSpPr>
        <p:sp>
          <p:nvSpPr>
            <p:cNvPr id="18" name="object 18"/>
            <p:cNvSpPr/>
            <p:nvPr/>
          </p:nvSpPr>
          <p:spPr>
            <a:xfrm>
              <a:off x="1234935" y="1112989"/>
              <a:ext cx="1880870" cy="1801495"/>
            </a:xfrm>
            <a:custGeom>
              <a:avLst/>
              <a:gdLst/>
              <a:ahLst/>
              <a:cxnLst/>
              <a:rect l="l" t="t" r="r" b="b"/>
              <a:pathLst>
                <a:path w="1880870" h="1801495">
                  <a:moveTo>
                    <a:pt x="79247" y="0"/>
                  </a:moveTo>
                  <a:lnTo>
                    <a:pt x="79247" y="1801367"/>
                  </a:lnTo>
                </a:path>
                <a:path w="1880870" h="1801495">
                  <a:moveTo>
                    <a:pt x="0" y="1723643"/>
                  </a:moveTo>
                  <a:lnTo>
                    <a:pt x="1880615" y="1723643"/>
                  </a:lnTo>
                </a:path>
              </a:pathLst>
            </a:custGeom>
            <a:ln w="19811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93303" y="2563837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2438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9812"/>
                  </a:lnTo>
                  <a:lnTo>
                    <a:pt x="7619" y="24384"/>
                  </a:lnTo>
                  <a:lnTo>
                    <a:pt x="24383" y="24384"/>
                  </a:lnTo>
                  <a:lnTo>
                    <a:pt x="32003" y="19812"/>
                  </a:lnTo>
                  <a:lnTo>
                    <a:pt x="32003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9319" y="1983193"/>
              <a:ext cx="32384" cy="24765"/>
            </a:xfrm>
            <a:custGeom>
              <a:avLst/>
              <a:gdLst/>
              <a:ahLst/>
              <a:cxnLst/>
              <a:rect l="l" t="t" r="r" b="b"/>
              <a:pathLst>
                <a:path w="32384" h="24764">
                  <a:moveTo>
                    <a:pt x="16763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9811"/>
                  </a:lnTo>
                  <a:lnTo>
                    <a:pt x="7619" y="24383"/>
                  </a:lnTo>
                  <a:lnTo>
                    <a:pt x="16763" y="24383"/>
                  </a:lnTo>
                  <a:lnTo>
                    <a:pt x="24383" y="24383"/>
                  </a:lnTo>
                  <a:lnTo>
                    <a:pt x="32003" y="19811"/>
                  </a:lnTo>
                  <a:lnTo>
                    <a:pt x="32003" y="12191"/>
                  </a:lnTo>
                  <a:lnTo>
                    <a:pt x="32003" y="6095"/>
                  </a:lnTo>
                  <a:lnTo>
                    <a:pt x="24383" y="0"/>
                  </a:lnTo>
                  <a:lnTo>
                    <a:pt x="16763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3343" y="1423885"/>
              <a:ext cx="30480" cy="24765"/>
            </a:xfrm>
            <a:custGeom>
              <a:avLst/>
              <a:gdLst/>
              <a:ahLst/>
              <a:cxnLst/>
              <a:rect l="l" t="t" r="r" b="b"/>
              <a:pathLst>
                <a:path w="30480" h="24765">
                  <a:moveTo>
                    <a:pt x="24384" y="0"/>
                  </a:moveTo>
                  <a:lnTo>
                    <a:pt x="7620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7620" y="24383"/>
                  </a:lnTo>
                  <a:lnTo>
                    <a:pt x="24384" y="24383"/>
                  </a:lnTo>
                  <a:lnTo>
                    <a:pt x="30480" y="18287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343" y="1423885"/>
              <a:ext cx="64135" cy="447040"/>
            </a:xfrm>
            <a:custGeom>
              <a:avLst/>
              <a:gdLst/>
              <a:ahLst/>
              <a:cxnLst/>
              <a:rect l="l" t="t" r="r" b="b"/>
              <a:pathLst>
                <a:path w="64135" h="447039">
                  <a:moveTo>
                    <a:pt x="15239" y="0"/>
                  </a:moveTo>
                  <a:lnTo>
                    <a:pt x="7619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7619" y="24383"/>
                  </a:lnTo>
                  <a:lnTo>
                    <a:pt x="15239" y="24383"/>
                  </a:lnTo>
                  <a:lnTo>
                    <a:pt x="24383" y="24383"/>
                  </a:lnTo>
                  <a:lnTo>
                    <a:pt x="30479" y="18287"/>
                  </a:lnTo>
                  <a:lnTo>
                    <a:pt x="30479" y="12191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64135" h="447039">
                  <a:moveTo>
                    <a:pt x="47243" y="422147"/>
                  </a:moveTo>
                  <a:lnTo>
                    <a:pt x="39623" y="422147"/>
                  </a:lnTo>
                  <a:lnTo>
                    <a:pt x="32003" y="426719"/>
                  </a:lnTo>
                  <a:lnTo>
                    <a:pt x="32003" y="434339"/>
                  </a:lnTo>
                  <a:lnTo>
                    <a:pt x="32003" y="440435"/>
                  </a:lnTo>
                  <a:lnTo>
                    <a:pt x="39623" y="446531"/>
                  </a:lnTo>
                  <a:lnTo>
                    <a:pt x="47243" y="446531"/>
                  </a:lnTo>
                  <a:lnTo>
                    <a:pt x="56387" y="446531"/>
                  </a:lnTo>
                  <a:lnTo>
                    <a:pt x="64007" y="440435"/>
                  </a:lnTo>
                  <a:lnTo>
                    <a:pt x="64007" y="434339"/>
                  </a:lnTo>
                  <a:lnTo>
                    <a:pt x="64007" y="426719"/>
                  </a:lnTo>
                  <a:lnTo>
                    <a:pt x="56387" y="422147"/>
                  </a:lnTo>
                  <a:lnTo>
                    <a:pt x="47243" y="4221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24383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4807" y="1346161"/>
              <a:ext cx="30480" cy="26034"/>
            </a:xfrm>
            <a:custGeom>
              <a:avLst/>
              <a:gdLst/>
              <a:ahLst/>
              <a:cxnLst/>
              <a:rect l="l" t="t" r="r" b="b"/>
              <a:pathLst>
                <a:path w="30480" h="26034">
                  <a:moveTo>
                    <a:pt x="15239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3715"/>
                  </a:lnTo>
                  <a:lnTo>
                    <a:pt x="0" y="19811"/>
                  </a:lnTo>
                  <a:lnTo>
                    <a:pt x="6095" y="25907"/>
                  </a:lnTo>
                  <a:lnTo>
                    <a:pt x="15239" y="25907"/>
                  </a:lnTo>
                  <a:lnTo>
                    <a:pt x="24383" y="25907"/>
                  </a:lnTo>
                  <a:lnTo>
                    <a:pt x="30479" y="19811"/>
                  </a:lnTo>
                  <a:lnTo>
                    <a:pt x="30479" y="13715"/>
                  </a:lnTo>
                  <a:lnTo>
                    <a:pt x="30479" y="6095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21336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21336" y="24383"/>
                  </a:lnTo>
                  <a:lnTo>
                    <a:pt x="27431" y="18287"/>
                  </a:lnTo>
                  <a:lnTo>
                    <a:pt x="27431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980171" y="1896325"/>
              <a:ext cx="27940" cy="24765"/>
            </a:xfrm>
            <a:custGeom>
              <a:avLst/>
              <a:gdLst/>
              <a:ahLst/>
              <a:cxnLst/>
              <a:rect l="l" t="t" r="r" b="b"/>
              <a:pathLst>
                <a:path w="27939" h="24764">
                  <a:moveTo>
                    <a:pt x="13715" y="0"/>
                  </a:moveTo>
                  <a:lnTo>
                    <a:pt x="6095" y="0"/>
                  </a:lnTo>
                  <a:lnTo>
                    <a:pt x="0" y="6095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4383"/>
                  </a:lnTo>
                  <a:lnTo>
                    <a:pt x="21335" y="24383"/>
                  </a:lnTo>
                  <a:lnTo>
                    <a:pt x="27431" y="18287"/>
                  </a:lnTo>
                  <a:lnTo>
                    <a:pt x="27431" y="12191"/>
                  </a:lnTo>
                  <a:lnTo>
                    <a:pt x="27431" y="6095"/>
                  </a:lnTo>
                  <a:lnTo>
                    <a:pt x="21335" y="0"/>
                  </a:lnTo>
                  <a:lnTo>
                    <a:pt x="13715" y="0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48879" y="1582381"/>
              <a:ext cx="32384" cy="30480"/>
            </a:xfrm>
            <a:custGeom>
              <a:avLst/>
              <a:gdLst/>
              <a:ahLst/>
              <a:cxnLst/>
              <a:rect l="l" t="t" r="r" b="b"/>
              <a:pathLst>
                <a:path w="32384" h="30480">
                  <a:moveTo>
                    <a:pt x="24384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24384"/>
                  </a:lnTo>
                  <a:lnTo>
                    <a:pt x="7619" y="30480"/>
                  </a:lnTo>
                  <a:lnTo>
                    <a:pt x="24384" y="30480"/>
                  </a:lnTo>
                  <a:lnTo>
                    <a:pt x="32004" y="24384"/>
                  </a:lnTo>
                  <a:lnTo>
                    <a:pt x="32004" y="76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48879" y="1582381"/>
              <a:ext cx="1551940" cy="759460"/>
            </a:xfrm>
            <a:custGeom>
              <a:avLst/>
              <a:gdLst/>
              <a:ahLst/>
              <a:cxnLst/>
              <a:rect l="l" t="t" r="r" b="b"/>
              <a:pathLst>
                <a:path w="1551939" h="759460">
                  <a:moveTo>
                    <a:pt x="15239" y="0"/>
                  </a:moveTo>
                  <a:lnTo>
                    <a:pt x="7619" y="0"/>
                  </a:lnTo>
                  <a:lnTo>
                    <a:pt x="0" y="7619"/>
                  </a:lnTo>
                  <a:lnTo>
                    <a:pt x="0" y="15239"/>
                  </a:lnTo>
                  <a:lnTo>
                    <a:pt x="0" y="24383"/>
                  </a:lnTo>
                  <a:lnTo>
                    <a:pt x="7619" y="30479"/>
                  </a:lnTo>
                  <a:lnTo>
                    <a:pt x="15239" y="30479"/>
                  </a:lnTo>
                  <a:lnTo>
                    <a:pt x="24383" y="30479"/>
                  </a:lnTo>
                  <a:lnTo>
                    <a:pt x="32003" y="24383"/>
                  </a:lnTo>
                  <a:lnTo>
                    <a:pt x="32003" y="15239"/>
                  </a:lnTo>
                  <a:lnTo>
                    <a:pt x="32003" y="7619"/>
                  </a:lnTo>
                  <a:lnTo>
                    <a:pt x="24383" y="0"/>
                  </a:lnTo>
                  <a:lnTo>
                    <a:pt x="15239" y="0"/>
                  </a:lnTo>
                  <a:close/>
                </a:path>
                <a:path w="1551939" h="759460">
                  <a:moveTo>
                    <a:pt x="1072895" y="509015"/>
                  </a:moveTo>
                  <a:lnTo>
                    <a:pt x="1065275" y="509015"/>
                  </a:lnTo>
                  <a:lnTo>
                    <a:pt x="1057655" y="515111"/>
                  </a:lnTo>
                  <a:lnTo>
                    <a:pt x="1057655" y="522731"/>
                  </a:lnTo>
                  <a:lnTo>
                    <a:pt x="1057655" y="530351"/>
                  </a:lnTo>
                  <a:lnTo>
                    <a:pt x="1065275" y="534923"/>
                  </a:lnTo>
                  <a:lnTo>
                    <a:pt x="1072895" y="534923"/>
                  </a:lnTo>
                  <a:lnTo>
                    <a:pt x="1082039" y="534923"/>
                  </a:lnTo>
                  <a:lnTo>
                    <a:pt x="1088135" y="530351"/>
                  </a:lnTo>
                  <a:lnTo>
                    <a:pt x="1088135" y="522731"/>
                  </a:lnTo>
                  <a:lnTo>
                    <a:pt x="1088135" y="515111"/>
                  </a:lnTo>
                  <a:lnTo>
                    <a:pt x="1082039" y="509015"/>
                  </a:lnTo>
                  <a:lnTo>
                    <a:pt x="1072895" y="509015"/>
                  </a:lnTo>
                  <a:close/>
                </a:path>
                <a:path w="1551939" h="759460">
                  <a:moveTo>
                    <a:pt x="441959" y="679703"/>
                  </a:moveTo>
                  <a:lnTo>
                    <a:pt x="434339" y="682751"/>
                  </a:lnTo>
                  <a:lnTo>
                    <a:pt x="429767" y="688847"/>
                  </a:lnTo>
                  <a:lnTo>
                    <a:pt x="432815" y="694943"/>
                  </a:lnTo>
                  <a:lnTo>
                    <a:pt x="434339" y="701039"/>
                  </a:lnTo>
                  <a:lnTo>
                    <a:pt x="441959" y="705611"/>
                  </a:lnTo>
                  <a:lnTo>
                    <a:pt x="449579" y="702563"/>
                  </a:lnTo>
                  <a:lnTo>
                    <a:pt x="457199" y="699515"/>
                  </a:lnTo>
                  <a:lnTo>
                    <a:pt x="460247" y="693419"/>
                  </a:lnTo>
                  <a:lnTo>
                    <a:pt x="458723" y="687323"/>
                  </a:lnTo>
                  <a:lnTo>
                    <a:pt x="457199" y="679703"/>
                  </a:lnTo>
                  <a:lnTo>
                    <a:pt x="449579" y="676655"/>
                  </a:lnTo>
                  <a:lnTo>
                    <a:pt x="441959" y="679703"/>
                  </a:lnTo>
                  <a:close/>
                </a:path>
                <a:path w="1551939" h="759460">
                  <a:moveTo>
                    <a:pt x="1530095" y="54863"/>
                  </a:moveTo>
                  <a:lnTo>
                    <a:pt x="1522475" y="57911"/>
                  </a:lnTo>
                  <a:lnTo>
                    <a:pt x="1517903" y="65531"/>
                  </a:lnTo>
                  <a:lnTo>
                    <a:pt x="1520951" y="73151"/>
                  </a:lnTo>
                  <a:lnTo>
                    <a:pt x="1522475" y="79247"/>
                  </a:lnTo>
                  <a:lnTo>
                    <a:pt x="1530095" y="82295"/>
                  </a:lnTo>
                  <a:lnTo>
                    <a:pt x="1539239" y="79247"/>
                  </a:lnTo>
                  <a:lnTo>
                    <a:pt x="1546859" y="77723"/>
                  </a:lnTo>
                  <a:lnTo>
                    <a:pt x="1551431" y="70103"/>
                  </a:lnTo>
                  <a:lnTo>
                    <a:pt x="1549907" y="62483"/>
                  </a:lnTo>
                  <a:lnTo>
                    <a:pt x="1546859" y="54863"/>
                  </a:lnTo>
                  <a:lnTo>
                    <a:pt x="1539239" y="51815"/>
                  </a:lnTo>
                  <a:lnTo>
                    <a:pt x="1530095" y="54863"/>
                  </a:lnTo>
                  <a:close/>
                </a:path>
                <a:path w="1551939" h="759460">
                  <a:moveTo>
                    <a:pt x="1165859" y="731519"/>
                  </a:moveTo>
                  <a:lnTo>
                    <a:pt x="1158239" y="734567"/>
                  </a:lnTo>
                  <a:lnTo>
                    <a:pt x="1153667" y="742187"/>
                  </a:lnTo>
                  <a:lnTo>
                    <a:pt x="1156715" y="748283"/>
                  </a:lnTo>
                  <a:lnTo>
                    <a:pt x="1158239" y="755903"/>
                  </a:lnTo>
                  <a:lnTo>
                    <a:pt x="1167383" y="758951"/>
                  </a:lnTo>
                  <a:lnTo>
                    <a:pt x="1175003" y="755903"/>
                  </a:lnTo>
                  <a:lnTo>
                    <a:pt x="1182623" y="752855"/>
                  </a:lnTo>
                  <a:lnTo>
                    <a:pt x="1187195" y="745235"/>
                  </a:lnTo>
                  <a:lnTo>
                    <a:pt x="1185671" y="739139"/>
                  </a:lnTo>
                  <a:lnTo>
                    <a:pt x="1184147" y="733043"/>
                  </a:lnTo>
                  <a:lnTo>
                    <a:pt x="1175003" y="728471"/>
                  </a:lnTo>
                  <a:lnTo>
                    <a:pt x="1165859" y="73151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6979" y="1346161"/>
              <a:ext cx="33655" cy="30480"/>
            </a:xfrm>
            <a:custGeom>
              <a:avLst/>
              <a:gdLst/>
              <a:ahLst/>
              <a:cxnLst/>
              <a:rect l="l" t="t" r="r" b="b"/>
              <a:pathLst>
                <a:path w="33655" h="30480">
                  <a:moveTo>
                    <a:pt x="21336" y="0"/>
                  </a:moveTo>
                  <a:lnTo>
                    <a:pt x="12192" y="3047"/>
                  </a:lnTo>
                  <a:lnTo>
                    <a:pt x="4572" y="4571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2" y="27431"/>
                  </a:lnTo>
                  <a:lnTo>
                    <a:pt x="12192" y="30479"/>
                  </a:lnTo>
                  <a:lnTo>
                    <a:pt x="21336" y="27431"/>
                  </a:lnTo>
                  <a:lnTo>
                    <a:pt x="28956" y="24383"/>
                  </a:lnTo>
                  <a:lnTo>
                    <a:pt x="33528" y="16763"/>
                  </a:lnTo>
                  <a:lnTo>
                    <a:pt x="32004" y="9143"/>
                  </a:lnTo>
                  <a:lnTo>
                    <a:pt x="28956" y="304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86979" y="1346161"/>
              <a:ext cx="1443355" cy="969644"/>
            </a:xfrm>
            <a:custGeom>
              <a:avLst/>
              <a:gdLst/>
              <a:ahLst/>
              <a:cxnLst/>
              <a:rect l="l" t="t" r="r" b="b"/>
              <a:pathLst>
                <a:path w="1443355" h="969644">
                  <a:moveTo>
                    <a:pt x="12191" y="3047"/>
                  </a:moveTo>
                  <a:lnTo>
                    <a:pt x="4571" y="4571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0479"/>
                  </a:lnTo>
                  <a:lnTo>
                    <a:pt x="21335" y="27431"/>
                  </a:lnTo>
                  <a:lnTo>
                    <a:pt x="28955" y="24383"/>
                  </a:lnTo>
                  <a:lnTo>
                    <a:pt x="33527" y="16763"/>
                  </a:lnTo>
                  <a:lnTo>
                    <a:pt x="32003" y="9143"/>
                  </a:lnTo>
                  <a:lnTo>
                    <a:pt x="28955" y="3047"/>
                  </a:lnTo>
                  <a:lnTo>
                    <a:pt x="21335" y="0"/>
                  </a:lnTo>
                  <a:lnTo>
                    <a:pt x="12191" y="3047"/>
                  </a:lnTo>
                  <a:close/>
                </a:path>
                <a:path w="1443355" h="969644">
                  <a:moveTo>
                    <a:pt x="827531" y="473963"/>
                  </a:moveTo>
                  <a:lnTo>
                    <a:pt x="819911" y="477011"/>
                  </a:lnTo>
                  <a:lnTo>
                    <a:pt x="815339" y="484631"/>
                  </a:lnTo>
                  <a:lnTo>
                    <a:pt x="818387" y="490727"/>
                  </a:lnTo>
                  <a:lnTo>
                    <a:pt x="819911" y="498347"/>
                  </a:lnTo>
                  <a:lnTo>
                    <a:pt x="827531" y="501395"/>
                  </a:lnTo>
                  <a:lnTo>
                    <a:pt x="836675" y="499871"/>
                  </a:lnTo>
                  <a:lnTo>
                    <a:pt x="844295" y="495299"/>
                  </a:lnTo>
                  <a:lnTo>
                    <a:pt x="848867" y="487679"/>
                  </a:lnTo>
                  <a:lnTo>
                    <a:pt x="847343" y="481583"/>
                  </a:lnTo>
                  <a:lnTo>
                    <a:pt x="844295" y="475487"/>
                  </a:lnTo>
                  <a:lnTo>
                    <a:pt x="836675" y="470915"/>
                  </a:lnTo>
                  <a:lnTo>
                    <a:pt x="827531" y="473963"/>
                  </a:lnTo>
                  <a:close/>
                </a:path>
                <a:path w="1443355" h="969644">
                  <a:moveTo>
                    <a:pt x="1423415" y="943355"/>
                  </a:moveTo>
                  <a:lnTo>
                    <a:pt x="1414271" y="944879"/>
                  </a:lnTo>
                  <a:lnTo>
                    <a:pt x="1409699" y="952499"/>
                  </a:lnTo>
                  <a:lnTo>
                    <a:pt x="1411223" y="958595"/>
                  </a:lnTo>
                  <a:lnTo>
                    <a:pt x="1414271" y="964691"/>
                  </a:lnTo>
                  <a:lnTo>
                    <a:pt x="1421891" y="969263"/>
                  </a:lnTo>
                  <a:lnTo>
                    <a:pt x="1431035" y="964691"/>
                  </a:lnTo>
                  <a:lnTo>
                    <a:pt x="1438655" y="963167"/>
                  </a:lnTo>
                  <a:lnTo>
                    <a:pt x="1443227" y="955547"/>
                  </a:lnTo>
                  <a:lnTo>
                    <a:pt x="1441703" y="949451"/>
                  </a:lnTo>
                  <a:lnTo>
                    <a:pt x="1438655" y="943355"/>
                  </a:lnTo>
                  <a:lnTo>
                    <a:pt x="1431035" y="938783"/>
                  </a:lnTo>
                  <a:lnTo>
                    <a:pt x="1423415" y="9433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9812" y="0"/>
                  </a:moveTo>
                  <a:lnTo>
                    <a:pt x="4571" y="6096"/>
                  </a:lnTo>
                  <a:lnTo>
                    <a:pt x="0" y="12192"/>
                  </a:lnTo>
                  <a:lnTo>
                    <a:pt x="1523" y="18288"/>
                  </a:lnTo>
                  <a:lnTo>
                    <a:pt x="4571" y="25908"/>
                  </a:lnTo>
                  <a:lnTo>
                    <a:pt x="12191" y="28956"/>
                  </a:lnTo>
                  <a:lnTo>
                    <a:pt x="19812" y="25908"/>
                  </a:lnTo>
                  <a:lnTo>
                    <a:pt x="28956" y="22860"/>
                  </a:lnTo>
                  <a:lnTo>
                    <a:pt x="33527" y="15240"/>
                  </a:lnTo>
                  <a:lnTo>
                    <a:pt x="30479" y="9144"/>
                  </a:lnTo>
                  <a:lnTo>
                    <a:pt x="28956" y="3048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82407" y="1846033"/>
              <a:ext cx="33655" cy="29209"/>
            </a:xfrm>
            <a:custGeom>
              <a:avLst/>
              <a:gdLst/>
              <a:ahLst/>
              <a:cxnLst/>
              <a:rect l="l" t="t" r="r" b="b"/>
              <a:pathLst>
                <a:path w="33655" h="29210">
                  <a:moveTo>
                    <a:pt x="12191" y="3047"/>
                  </a:moveTo>
                  <a:lnTo>
                    <a:pt x="4571" y="6095"/>
                  </a:lnTo>
                  <a:lnTo>
                    <a:pt x="0" y="12191"/>
                  </a:lnTo>
                  <a:lnTo>
                    <a:pt x="1523" y="18287"/>
                  </a:lnTo>
                  <a:lnTo>
                    <a:pt x="4571" y="25907"/>
                  </a:lnTo>
                  <a:lnTo>
                    <a:pt x="12191" y="28955"/>
                  </a:lnTo>
                  <a:lnTo>
                    <a:pt x="19811" y="25907"/>
                  </a:lnTo>
                  <a:lnTo>
                    <a:pt x="28955" y="22859"/>
                  </a:lnTo>
                  <a:lnTo>
                    <a:pt x="33527" y="15239"/>
                  </a:lnTo>
                  <a:lnTo>
                    <a:pt x="30479" y="9143"/>
                  </a:lnTo>
                  <a:lnTo>
                    <a:pt x="28955" y="3047"/>
                  </a:lnTo>
                  <a:lnTo>
                    <a:pt x="19811" y="0"/>
                  </a:lnTo>
                  <a:lnTo>
                    <a:pt x="12191" y="304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66455" y="1548853"/>
              <a:ext cx="30480" cy="27940"/>
            </a:xfrm>
            <a:custGeom>
              <a:avLst/>
              <a:gdLst/>
              <a:ahLst/>
              <a:cxnLst/>
              <a:rect l="l" t="t" r="r" b="b"/>
              <a:pathLst>
                <a:path w="30480" h="27940">
                  <a:moveTo>
                    <a:pt x="10668" y="0"/>
                  </a:moveTo>
                  <a:lnTo>
                    <a:pt x="3048" y="4571"/>
                  </a:lnTo>
                  <a:lnTo>
                    <a:pt x="3048" y="10668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21336" y="27431"/>
                  </a:lnTo>
                  <a:lnTo>
                    <a:pt x="27431" y="22859"/>
                  </a:lnTo>
                  <a:lnTo>
                    <a:pt x="28956" y="15239"/>
                  </a:lnTo>
                  <a:lnTo>
                    <a:pt x="30480" y="9143"/>
                  </a:lnTo>
                  <a:lnTo>
                    <a:pt x="24384" y="3047"/>
                  </a:lnTo>
                  <a:lnTo>
                    <a:pt x="16764" y="1524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66455" y="1548853"/>
              <a:ext cx="172720" cy="1153795"/>
            </a:xfrm>
            <a:custGeom>
              <a:avLst/>
              <a:gdLst/>
              <a:ahLst/>
              <a:cxnLst/>
              <a:rect l="l" t="t" r="r" b="b"/>
              <a:pathLst>
                <a:path w="172719" h="1153795">
                  <a:moveTo>
                    <a:pt x="28955" y="15239"/>
                  </a:moveTo>
                  <a:lnTo>
                    <a:pt x="30479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10667" y="0"/>
                  </a:lnTo>
                  <a:lnTo>
                    <a:pt x="3047" y="4571"/>
                  </a:lnTo>
                  <a:lnTo>
                    <a:pt x="3047" y="10667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1335" y="27431"/>
                  </a:lnTo>
                  <a:lnTo>
                    <a:pt x="27431" y="22859"/>
                  </a:lnTo>
                  <a:lnTo>
                    <a:pt x="28955" y="15239"/>
                  </a:lnTo>
                  <a:close/>
                </a:path>
                <a:path w="172719" h="1153795">
                  <a:moveTo>
                    <a:pt x="172211" y="1141475"/>
                  </a:moveTo>
                  <a:lnTo>
                    <a:pt x="172211" y="1133855"/>
                  </a:lnTo>
                  <a:lnTo>
                    <a:pt x="166115" y="1124711"/>
                  </a:lnTo>
                  <a:lnTo>
                    <a:pt x="158495" y="1124711"/>
                  </a:lnTo>
                  <a:lnTo>
                    <a:pt x="149351" y="1123187"/>
                  </a:lnTo>
                  <a:lnTo>
                    <a:pt x="141731" y="1129283"/>
                  </a:lnTo>
                  <a:lnTo>
                    <a:pt x="140207" y="1136903"/>
                  </a:lnTo>
                  <a:lnTo>
                    <a:pt x="138683" y="1144523"/>
                  </a:lnTo>
                  <a:lnTo>
                    <a:pt x="146303" y="1150619"/>
                  </a:lnTo>
                  <a:lnTo>
                    <a:pt x="153923" y="1152143"/>
                  </a:lnTo>
                  <a:lnTo>
                    <a:pt x="161543" y="1153667"/>
                  </a:lnTo>
                  <a:lnTo>
                    <a:pt x="170687" y="1149095"/>
                  </a:lnTo>
                  <a:lnTo>
                    <a:pt x="172211" y="11414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9143" y="0"/>
                  </a:moveTo>
                  <a:lnTo>
                    <a:pt x="1524" y="4571"/>
                  </a:lnTo>
                  <a:lnTo>
                    <a:pt x="1524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59"/>
                  </a:lnTo>
                  <a:lnTo>
                    <a:pt x="32004" y="16763"/>
                  </a:lnTo>
                  <a:lnTo>
                    <a:pt x="32004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79359" y="2085301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39">
                  <a:moveTo>
                    <a:pt x="32003" y="16763"/>
                  </a:moveTo>
                  <a:lnTo>
                    <a:pt x="32003" y="10667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1523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2003" y="16763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11819" y="1209001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4">
                  <a:moveTo>
                    <a:pt x="16763" y="0"/>
                  </a:move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6" y="13715"/>
                  </a:lnTo>
                  <a:lnTo>
                    <a:pt x="28956" y="7619"/>
                  </a:lnTo>
                  <a:lnTo>
                    <a:pt x="24383" y="1523"/>
                  </a:lnTo>
                  <a:lnTo>
                    <a:pt x="1676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11819" y="1209001"/>
              <a:ext cx="685800" cy="929640"/>
            </a:xfrm>
            <a:custGeom>
              <a:avLst/>
              <a:gdLst/>
              <a:ahLst/>
              <a:cxnLst/>
              <a:rect l="l" t="t" r="r" b="b"/>
              <a:pathLst>
                <a:path w="685800" h="929639">
                  <a:moveTo>
                    <a:pt x="28955" y="13715"/>
                  </a:moveTo>
                  <a:lnTo>
                    <a:pt x="28955" y="7619"/>
                  </a:lnTo>
                  <a:lnTo>
                    <a:pt x="24383" y="1523"/>
                  </a:lnTo>
                  <a:lnTo>
                    <a:pt x="16763" y="0"/>
                  </a:lnTo>
                  <a:lnTo>
                    <a:pt x="9143" y="0"/>
                  </a:lnTo>
                  <a:lnTo>
                    <a:pt x="1523" y="3047"/>
                  </a:lnTo>
                  <a:lnTo>
                    <a:pt x="1523" y="10667"/>
                  </a:lnTo>
                  <a:lnTo>
                    <a:pt x="0" y="16763"/>
                  </a:lnTo>
                  <a:lnTo>
                    <a:pt x="6095" y="22859"/>
                  </a:lnTo>
                  <a:lnTo>
                    <a:pt x="13715" y="24383"/>
                  </a:lnTo>
                  <a:lnTo>
                    <a:pt x="21335" y="25907"/>
                  </a:lnTo>
                  <a:lnTo>
                    <a:pt x="27431" y="21335"/>
                  </a:lnTo>
                  <a:lnTo>
                    <a:pt x="28955" y="13715"/>
                  </a:lnTo>
                  <a:close/>
                </a:path>
                <a:path w="685800" h="929639">
                  <a:moveTo>
                    <a:pt x="527303" y="915923"/>
                  </a:moveTo>
                  <a:lnTo>
                    <a:pt x="528827" y="906779"/>
                  </a:lnTo>
                  <a:lnTo>
                    <a:pt x="522731" y="900683"/>
                  </a:lnTo>
                  <a:lnTo>
                    <a:pt x="515111" y="899159"/>
                  </a:lnTo>
                  <a:lnTo>
                    <a:pt x="505967" y="897635"/>
                  </a:lnTo>
                  <a:lnTo>
                    <a:pt x="498347" y="903731"/>
                  </a:lnTo>
                  <a:lnTo>
                    <a:pt x="496823" y="911351"/>
                  </a:lnTo>
                  <a:lnTo>
                    <a:pt x="495299" y="920495"/>
                  </a:lnTo>
                  <a:lnTo>
                    <a:pt x="501395" y="928115"/>
                  </a:lnTo>
                  <a:lnTo>
                    <a:pt x="509015" y="928115"/>
                  </a:lnTo>
                  <a:lnTo>
                    <a:pt x="518159" y="929639"/>
                  </a:lnTo>
                  <a:lnTo>
                    <a:pt x="525779" y="923543"/>
                  </a:lnTo>
                  <a:lnTo>
                    <a:pt x="527303" y="915923"/>
                  </a:lnTo>
                  <a:close/>
                </a:path>
                <a:path w="685800" h="929639">
                  <a:moveTo>
                    <a:pt x="42671" y="880871"/>
                  </a:moveTo>
                  <a:lnTo>
                    <a:pt x="44195" y="874775"/>
                  </a:lnTo>
                  <a:lnTo>
                    <a:pt x="38099" y="868679"/>
                  </a:lnTo>
                  <a:lnTo>
                    <a:pt x="30479" y="867155"/>
                  </a:lnTo>
                  <a:lnTo>
                    <a:pt x="22859" y="865631"/>
                  </a:lnTo>
                  <a:lnTo>
                    <a:pt x="16763" y="870203"/>
                  </a:lnTo>
                  <a:lnTo>
                    <a:pt x="15239" y="876299"/>
                  </a:lnTo>
                  <a:lnTo>
                    <a:pt x="15239" y="883919"/>
                  </a:lnTo>
                  <a:lnTo>
                    <a:pt x="19811" y="890015"/>
                  </a:lnTo>
                  <a:lnTo>
                    <a:pt x="27431" y="891539"/>
                  </a:lnTo>
                  <a:lnTo>
                    <a:pt x="35051" y="893063"/>
                  </a:lnTo>
                  <a:lnTo>
                    <a:pt x="42671" y="888491"/>
                  </a:lnTo>
                  <a:lnTo>
                    <a:pt x="42671" y="880871"/>
                  </a:lnTo>
                  <a:close/>
                </a:path>
                <a:path w="685800" h="929639">
                  <a:moveTo>
                    <a:pt x="685799" y="513587"/>
                  </a:moveTo>
                  <a:lnTo>
                    <a:pt x="685799" y="507491"/>
                  </a:lnTo>
                  <a:lnTo>
                    <a:pt x="681227" y="501395"/>
                  </a:lnTo>
                  <a:lnTo>
                    <a:pt x="672083" y="499871"/>
                  </a:lnTo>
                  <a:lnTo>
                    <a:pt x="665987" y="498347"/>
                  </a:lnTo>
                  <a:lnTo>
                    <a:pt x="658367" y="502919"/>
                  </a:lnTo>
                  <a:lnTo>
                    <a:pt x="658367" y="509015"/>
                  </a:lnTo>
                  <a:lnTo>
                    <a:pt x="656843" y="516635"/>
                  </a:lnTo>
                  <a:lnTo>
                    <a:pt x="661415" y="522731"/>
                  </a:lnTo>
                  <a:lnTo>
                    <a:pt x="669035" y="524255"/>
                  </a:lnTo>
                  <a:lnTo>
                    <a:pt x="676655" y="525779"/>
                  </a:lnTo>
                  <a:lnTo>
                    <a:pt x="684275" y="519683"/>
                  </a:lnTo>
                  <a:lnTo>
                    <a:pt x="685799" y="513587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65643" y="1184617"/>
              <a:ext cx="32384" cy="27940"/>
            </a:xfrm>
            <a:custGeom>
              <a:avLst/>
              <a:gdLst/>
              <a:ahLst/>
              <a:cxnLst/>
              <a:rect l="l" t="t" r="r" b="b"/>
              <a:pathLst>
                <a:path w="32384" h="27940">
                  <a:moveTo>
                    <a:pt x="9143" y="0"/>
                  </a:moveTo>
                  <a:lnTo>
                    <a:pt x="1524" y="4571"/>
                  </a:lnTo>
                  <a:lnTo>
                    <a:pt x="0" y="12192"/>
                  </a:lnTo>
                  <a:lnTo>
                    <a:pt x="0" y="18287"/>
                  </a:lnTo>
                  <a:lnTo>
                    <a:pt x="6096" y="24383"/>
                  </a:lnTo>
                  <a:lnTo>
                    <a:pt x="13716" y="25907"/>
                  </a:lnTo>
                  <a:lnTo>
                    <a:pt x="22860" y="27431"/>
                  </a:lnTo>
                  <a:lnTo>
                    <a:pt x="30480" y="22860"/>
                  </a:lnTo>
                  <a:lnTo>
                    <a:pt x="30480" y="15239"/>
                  </a:lnTo>
                  <a:lnTo>
                    <a:pt x="32004" y="9143"/>
                  </a:lnTo>
                  <a:lnTo>
                    <a:pt x="25908" y="3048"/>
                  </a:lnTo>
                  <a:lnTo>
                    <a:pt x="18287" y="152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65643" y="1184617"/>
              <a:ext cx="1148080" cy="1248410"/>
            </a:xfrm>
            <a:custGeom>
              <a:avLst/>
              <a:gdLst/>
              <a:ahLst/>
              <a:cxnLst/>
              <a:rect l="l" t="t" r="r" b="b"/>
              <a:pathLst>
                <a:path w="1148080" h="1248410">
                  <a:moveTo>
                    <a:pt x="30479" y="15239"/>
                  </a:moveTo>
                  <a:lnTo>
                    <a:pt x="32003" y="9143"/>
                  </a:lnTo>
                  <a:lnTo>
                    <a:pt x="25907" y="3047"/>
                  </a:lnTo>
                  <a:lnTo>
                    <a:pt x="18287" y="1523"/>
                  </a:lnTo>
                  <a:lnTo>
                    <a:pt x="9143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6095" y="24383"/>
                  </a:lnTo>
                  <a:lnTo>
                    <a:pt x="13715" y="25907"/>
                  </a:lnTo>
                  <a:lnTo>
                    <a:pt x="22859" y="27431"/>
                  </a:lnTo>
                  <a:lnTo>
                    <a:pt x="30479" y="22859"/>
                  </a:lnTo>
                  <a:lnTo>
                    <a:pt x="30479" y="15239"/>
                  </a:lnTo>
                  <a:close/>
                </a:path>
                <a:path w="1148080" h="1248410">
                  <a:moveTo>
                    <a:pt x="1146047" y="490727"/>
                  </a:moveTo>
                  <a:lnTo>
                    <a:pt x="1147571" y="484631"/>
                  </a:lnTo>
                  <a:lnTo>
                    <a:pt x="1142999" y="478535"/>
                  </a:lnTo>
                  <a:lnTo>
                    <a:pt x="1135379" y="477011"/>
                  </a:lnTo>
                  <a:lnTo>
                    <a:pt x="1126235" y="475487"/>
                  </a:lnTo>
                  <a:lnTo>
                    <a:pt x="1120139" y="480059"/>
                  </a:lnTo>
                  <a:lnTo>
                    <a:pt x="1118615" y="486155"/>
                  </a:lnTo>
                  <a:lnTo>
                    <a:pt x="1118615" y="493775"/>
                  </a:lnTo>
                  <a:lnTo>
                    <a:pt x="1123187" y="499871"/>
                  </a:lnTo>
                  <a:lnTo>
                    <a:pt x="1130807" y="501395"/>
                  </a:lnTo>
                  <a:lnTo>
                    <a:pt x="1138427" y="501395"/>
                  </a:lnTo>
                  <a:lnTo>
                    <a:pt x="1146047" y="498347"/>
                  </a:lnTo>
                  <a:lnTo>
                    <a:pt x="1146047" y="490727"/>
                  </a:lnTo>
                  <a:close/>
                </a:path>
                <a:path w="1148080" h="1248410">
                  <a:moveTo>
                    <a:pt x="1075943" y="1234439"/>
                  </a:moveTo>
                  <a:lnTo>
                    <a:pt x="1077467" y="1225295"/>
                  </a:lnTo>
                  <a:lnTo>
                    <a:pt x="1071371" y="1217675"/>
                  </a:lnTo>
                  <a:lnTo>
                    <a:pt x="1063751" y="1217675"/>
                  </a:lnTo>
                  <a:lnTo>
                    <a:pt x="1056131" y="1216151"/>
                  </a:lnTo>
                  <a:lnTo>
                    <a:pt x="1050035" y="1222247"/>
                  </a:lnTo>
                  <a:lnTo>
                    <a:pt x="1048511" y="1229867"/>
                  </a:lnTo>
                  <a:lnTo>
                    <a:pt x="1046987" y="1237487"/>
                  </a:lnTo>
                  <a:lnTo>
                    <a:pt x="1053083" y="1246631"/>
                  </a:lnTo>
                  <a:lnTo>
                    <a:pt x="1059179" y="1246631"/>
                  </a:lnTo>
                  <a:lnTo>
                    <a:pt x="1066799" y="1248155"/>
                  </a:lnTo>
                  <a:lnTo>
                    <a:pt x="1074419" y="1242059"/>
                  </a:lnTo>
                  <a:lnTo>
                    <a:pt x="1075943" y="12344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79003" y="179269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5" h="33655">
                  <a:moveTo>
                    <a:pt x="22860" y="0"/>
                  </a:moveTo>
                  <a:lnTo>
                    <a:pt x="4572" y="3048"/>
                  </a:lnTo>
                  <a:lnTo>
                    <a:pt x="0" y="10668"/>
                  </a:lnTo>
                  <a:lnTo>
                    <a:pt x="1524" y="19812"/>
                  </a:lnTo>
                  <a:lnTo>
                    <a:pt x="3048" y="27431"/>
                  </a:lnTo>
                  <a:lnTo>
                    <a:pt x="10668" y="33528"/>
                  </a:lnTo>
                  <a:lnTo>
                    <a:pt x="18287" y="32004"/>
                  </a:lnTo>
                  <a:lnTo>
                    <a:pt x="27431" y="30480"/>
                  </a:lnTo>
                  <a:lnTo>
                    <a:pt x="33527" y="21336"/>
                  </a:lnTo>
                  <a:lnTo>
                    <a:pt x="30480" y="6095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9003" y="1792693"/>
              <a:ext cx="622300" cy="913130"/>
            </a:xfrm>
            <a:custGeom>
              <a:avLst/>
              <a:gdLst/>
              <a:ahLst/>
              <a:cxnLst/>
              <a:rect l="l" t="t" r="r" b="b"/>
              <a:pathLst>
                <a:path w="622300" h="913130">
                  <a:moveTo>
                    <a:pt x="32003" y="13715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3715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9811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2003"/>
                  </a:lnTo>
                  <a:lnTo>
                    <a:pt x="27431" y="30479"/>
                  </a:lnTo>
                  <a:lnTo>
                    <a:pt x="33527" y="21335"/>
                  </a:lnTo>
                  <a:lnTo>
                    <a:pt x="32003" y="13715"/>
                  </a:lnTo>
                  <a:close/>
                </a:path>
                <a:path w="622300" h="913130">
                  <a:moveTo>
                    <a:pt x="620267" y="896111"/>
                  </a:moveTo>
                  <a:lnTo>
                    <a:pt x="618743" y="890015"/>
                  </a:lnTo>
                  <a:lnTo>
                    <a:pt x="611123" y="885443"/>
                  </a:lnTo>
                  <a:lnTo>
                    <a:pt x="603503" y="886967"/>
                  </a:lnTo>
                  <a:lnTo>
                    <a:pt x="595883" y="888491"/>
                  </a:lnTo>
                  <a:lnTo>
                    <a:pt x="591311" y="894587"/>
                  </a:lnTo>
                  <a:lnTo>
                    <a:pt x="592835" y="902207"/>
                  </a:lnTo>
                  <a:lnTo>
                    <a:pt x="594359" y="908303"/>
                  </a:lnTo>
                  <a:lnTo>
                    <a:pt x="600455" y="912875"/>
                  </a:lnTo>
                  <a:lnTo>
                    <a:pt x="608075" y="911351"/>
                  </a:lnTo>
                  <a:lnTo>
                    <a:pt x="615695" y="909827"/>
                  </a:lnTo>
                  <a:lnTo>
                    <a:pt x="621791" y="903731"/>
                  </a:lnTo>
                  <a:lnTo>
                    <a:pt x="620267" y="896111"/>
                  </a:lnTo>
                  <a:close/>
                </a:path>
                <a:path w="622300" h="913130">
                  <a:moveTo>
                    <a:pt x="463295" y="701039"/>
                  </a:moveTo>
                  <a:lnTo>
                    <a:pt x="461771" y="694943"/>
                  </a:lnTo>
                  <a:lnTo>
                    <a:pt x="454151" y="690371"/>
                  </a:lnTo>
                  <a:lnTo>
                    <a:pt x="448055" y="691895"/>
                  </a:lnTo>
                  <a:lnTo>
                    <a:pt x="438911" y="693419"/>
                  </a:lnTo>
                  <a:lnTo>
                    <a:pt x="434339" y="699515"/>
                  </a:lnTo>
                  <a:lnTo>
                    <a:pt x="435863" y="705611"/>
                  </a:lnTo>
                  <a:lnTo>
                    <a:pt x="437387" y="711707"/>
                  </a:lnTo>
                  <a:lnTo>
                    <a:pt x="445007" y="717803"/>
                  </a:lnTo>
                  <a:lnTo>
                    <a:pt x="451103" y="714755"/>
                  </a:lnTo>
                  <a:lnTo>
                    <a:pt x="458723" y="713231"/>
                  </a:lnTo>
                  <a:lnTo>
                    <a:pt x="464819" y="707135"/>
                  </a:lnTo>
                  <a:lnTo>
                    <a:pt x="463295" y="7010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19812" y="0"/>
                  </a:move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8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6" y="13715"/>
                  </a:lnTo>
                  <a:lnTo>
                    <a:pt x="27431" y="609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430007" y="1894801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80" h="33655">
                  <a:moveTo>
                    <a:pt x="28955" y="13715"/>
                  </a:moveTo>
                  <a:lnTo>
                    <a:pt x="27431" y="6095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10667"/>
                  </a:lnTo>
                  <a:lnTo>
                    <a:pt x="1523" y="18287"/>
                  </a:lnTo>
                  <a:lnTo>
                    <a:pt x="3047" y="27431"/>
                  </a:lnTo>
                  <a:lnTo>
                    <a:pt x="10667" y="33527"/>
                  </a:lnTo>
                  <a:lnTo>
                    <a:pt x="18287" y="30479"/>
                  </a:lnTo>
                  <a:lnTo>
                    <a:pt x="25907" y="28955"/>
                  </a:lnTo>
                  <a:lnTo>
                    <a:pt x="30479" y="22859"/>
                  </a:lnTo>
                  <a:lnTo>
                    <a:pt x="28955" y="1371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88731" y="140407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80" h="29209">
                  <a:moveTo>
                    <a:pt x="19812" y="0"/>
                  </a:moveTo>
                  <a:lnTo>
                    <a:pt x="4572" y="3047"/>
                  </a:lnTo>
                  <a:lnTo>
                    <a:pt x="0" y="9143"/>
                  </a:lnTo>
                  <a:lnTo>
                    <a:pt x="3048" y="24383"/>
                  </a:lnTo>
                  <a:lnTo>
                    <a:pt x="9144" y="28955"/>
                  </a:lnTo>
                  <a:lnTo>
                    <a:pt x="16764" y="27431"/>
                  </a:lnTo>
                  <a:lnTo>
                    <a:pt x="25908" y="25907"/>
                  </a:lnTo>
                  <a:lnTo>
                    <a:pt x="30480" y="18287"/>
                  </a:lnTo>
                  <a:lnTo>
                    <a:pt x="28956" y="10667"/>
                  </a:lnTo>
                  <a:lnTo>
                    <a:pt x="27432" y="457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888731" y="1404073"/>
              <a:ext cx="363220" cy="845819"/>
            </a:xfrm>
            <a:custGeom>
              <a:avLst/>
              <a:gdLst/>
              <a:ahLst/>
              <a:cxnLst/>
              <a:rect l="l" t="t" r="r" b="b"/>
              <a:pathLst>
                <a:path w="363219" h="845819">
                  <a:moveTo>
                    <a:pt x="28955" y="10667"/>
                  </a:moveTo>
                  <a:lnTo>
                    <a:pt x="27431" y="4571"/>
                  </a:lnTo>
                  <a:lnTo>
                    <a:pt x="19811" y="0"/>
                  </a:lnTo>
                  <a:lnTo>
                    <a:pt x="12191" y="1523"/>
                  </a:lnTo>
                  <a:lnTo>
                    <a:pt x="4571" y="3047"/>
                  </a:lnTo>
                  <a:lnTo>
                    <a:pt x="0" y="9143"/>
                  </a:lnTo>
                  <a:lnTo>
                    <a:pt x="1523" y="16763"/>
                  </a:lnTo>
                  <a:lnTo>
                    <a:pt x="3047" y="24383"/>
                  </a:lnTo>
                  <a:lnTo>
                    <a:pt x="9143" y="28955"/>
                  </a:lnTo>
                  <a:lnTo>
                    <a:pt x="16763" y="27431"/>
                  </a:lnTo>
                  <a:lnTo>
                    <a:pt x="25907" y="25907"/>
                  </a:lnTo>
                  <a:lnTo>
                    <a:pt x="30479" y="18287"/>
                  </a:lnTo>
                  <a:lnTo>
                    <a:pt x="28955" y="10667"/>
                  </a:lnTo>
                  <a:close/>
                </a:path>
                <a:path w="363219" h="845819">
                  <a:moveTo>
                    <a:pt x="361187" y="829055"/>
                  </a:moveTo>
                  <a:lnTo>
                    <a:pt x="359663" y="821435"/>
                  </a:lnTo>
                  <a:lnTo>
                    <a:pt x="352043" y="816863"/>
                  </a:lnTo>
                  <a:lnTo>
                    <a:pt x="342899" y="818387"/>
                  </a:lnTo>
                  <a:lnTo>
                    <a:pt x="335279" y="819911"/>
                  </a:lnTo>
                  <a:lnTo>
                    <a:pt x="329183" y="827531"/>
                  </a:lnTo>
                  <a:lnTo>
                    <a:pt x="330707" y="835151"/>
                  </a:lnTo>
                  <a:lnTo>
                    <a:pt x="332231" y="841247"/>
                  </a:lnTo>
                  <a:lnTo>
                    <a:pt x="339851" y="845819"/>
                  </a:lnTo>
                  <a:lnTo>
                    <a:pt x="347471" y="844295"/>
                  </a:lnTo>
                  <a:lnTo>
                    <a:pt x="356615" y="842771"/>
                  </a:lnTo>
                  <a:lnTo>
                    <a:pt x="362711" y="836675"/>
                  </a:lnTo>
                  <a:lnTo>
                    <a:pt x="361187" y="82905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66939" y="1559521"/>
              <a:ext cx="35560" cy="33655"/>
            </a:xfrm>
            <a:custGeom>
              <a:avLst/>
              <a:gdLst/>
              <a:ahLst/>
              <a:cxnLst/>
              <a:rect l="l" t="t" r="r" b="b"/>
              <a:pathLst>
                <a:path w="35559" h="33655">
                  <a:moveTo>
                    <a:pt x="22859" y="0"/>
                  </a:move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4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2" y="32003"/>
                  </a:lnTo>
                  <a:lnTo>
                    <a:pt x="28956" y="30479"/>
                  </a:lnTo>
                  <a:lnTo>
                    <a:pt x="35051" y="22859"/>
                  </a:lnTo>
                  <a:lnTo>
                    <a:pt x="33527" y="15239"/>
                  </a:lnTo>
                  <a:lnTo>
                    <a:pt x="30480" y="6095"/>
                  </a:lnTo>
                  <a:lnTo>
                    <a:pt x="2285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66939" y="1559521"/>
              <a:ext cx="1470660" cy="1043940"/>
            </a:xfrm>
            <a:custGeom>
              <a:avLst/>
              <a:gdLst/>
              <a:ahLst/>
              <a:cxnLst/>
              <a:rect l="l" t="t" r="r" b="b"/>
              <a:pathLst>
                <a:path w="1470660" h="1043939">
                  <a:moveTo>
                    <a:pt x="33527" y="15239"/>
                  </a:moveTo>
                  <a:lnTo>
                    <a:pt x="30479" y="6095"/>
                  </a:lnTo>
                  <a:lnTo>
                    <a:pt x="22859" y="0"/>
                  </a:lnTo>
                  <a:lnTo>
                    <a:pt x="15239" y="1523"/>
                  </a:lnTo>
                  <a:lnTo>
                    <a:pt x="6095" y="3047"/>
                  </a:lnTo>
                  <a:lnTo>
                    <a:pt x="0" y="12191"/>
                  </a:lnTo>
                  <a:lnTo>
                    <a:pt x="1523" y="19811"/>
                  </a:lnTo>
                  <a:lnTo>
                    <a:pt x="4571" y="27431"/>
                  </a:lnTo>
                  <a:lnTo>
                    <a:pt x="12191" y="33527"/>
                  </a:lnTo>
                  <a:lnTo>
                    <a:pt x="19811" y="32003"/>
                  </a:lnTo>
                  <a:lnTo>
                    <a:pt x="28955" y="30479"/>
                  </a:lnTo>
                  <a:lnTo>
                    <a:pt x="35051" y="22859"/>
                  </a:lnTo>
                  <a:lnTo>
                    <a:pt x="33527" y="15239"/>
                  </a:lnTo>
                  <a:close/>
                </a:path>
                <a:path w="1470660" h="1043939">
                  <a:moveTo>
                    <a:pt x="769619" y="1025651"/>
                  </a:moveTo>
                  <a:lnTo>
                    <a:pt x="768095" y="1018031"/>
                  </a:lnTo>
                  <a:lnTo>
                    <a:pt x="760475" y="1013459"/>
                  </a:lnTo>
                  <a:lnTo>
                    <a:pt x="751331" y="1014983"/>
                  </a:lnTo>
                  <a:lnTo>
                    <a:pt x="742187" y="1016507"/>
                  </a:lnTo>
                  <a:lnTo>
                    <a:pt x="737615" y="1022603"/>
                  </a:lnTo>
                  <a:lnTo>
                    <a:pt x="739139" y="1030223"/>
                  </a:lnTo>
                  <a:lnTo>
                    <a:pt x="739139" y="1039367"/>
                  </a:lnTo>
                  <a:lnTo>
                    <a:pt x="748283" y="1043939"/>
                  </a:lnTo>
                  <a:lnTo>
                    <a:pt x="755903" y="1042415"/>
                  </a:lnTo>
                  <a:lnTo>
                    <a:pt x="765047" y="1040891"/>
                  </a:lnTo>
                  <a:lnTo>
                    <a:pt x="769619" y="1033271"/>
                  </a:lnTo>
                  <a:lnTo>
                    <a:pt x="769619" y="1025651"/>
                  </a:lnTo>
                  <a:close/>
                </a:path>
                <a:path w="1470660" h="1043939">
                  <a:moveTo>
                    <a:pt x="1469135" y="874775"/>
                  </a:moveTo>
                  <a:lnTo>
                    <a:pt x="1469135" y="868679"/>
                  </a:lnTo>
                  <a:lnTo>
                    <a:pt x="1461515" y="862583"/>
                  </a:lnTo>
                  <a:lnTo>
                    <a:pt x="1452371" y="864107"/>
                  </a:lnTo>
                  <a:lnTo>
                    <a:pt x="1443227" y="867155"/>
                  </a:lnTo>
                  <a:lnTo>
                    <a:pt x="1438655" y="873251"/>
                  </a:lnTo>
                  <a:lnTo>
                    <a:pt x="1438655" y="880871"/>
                  </a:lnTo>
                  <a:lnTo>
                    <a:pt x="1440179" y="886967"/>
                  </a:lnTo>
                  <a:lnTo>
                    <a:pt x="1447799" y="891539"/>
                  </a:lnTo>
                  <a:lnTo>
                    <a:pt x="1456943" y="890015"/>
                  </a:lnTo>
                  <a:lnTo>
                    <a:pt x="1466087" y="888491"/>
                  </a:lnTo>
                  <a:lnTo>
                    <a:pt x="1470659" y="882395"/>
                  </a:lnTo>
                  <a:lnTo>
                    <a:pt x="1469135" y="874775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val 65"/>
          <p:cNvSpPr/>
          <p:nvPr/>
        </p:nvSpPr>
        <p:spPr>
          <a:xfrm>
            <a:off x="5242014" y="4061690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10826" y="2664546"/>
            <a:ext cx="144016" cy="113339"/>
          </a:xfrm>
          <a:prstGeom prst="ellipse">
            <a:avLst/>
          </a:prstGeom>
          <a:solidFill>
            <a:srgbClr val="FFFF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rot="10800000" flipH="1" flipV="1">
            <a:off x="3133751" y="2761287"/>
            <a:ext cx="2129354" cy="1317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3828071" y="5163561"/>
                <a:ext cx="3572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D60093"/>
                  </a:solidFill>
                </a:endParaRP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071" y="5163561"/>
                <a:ext cx="3572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/>
          <p:cNvSpPr/>
          <p:nvPr/>
        </p:nvSpPr>
        <p:spPr>
          <a:xfrm>
            <a:off x="3724706" y="5229887"/>
            <a:ext cx="184002" cy="170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3825019" y="3429001"/>
            <a:ext cx="365913" cy="1899207"/>
          </a:xfrm>
          <a:prstGeom prst="straightConnector1">
            <a:avLst/>
          </a:prstGeom>
          <a:ln w="25400">
            <a:solidFill>
              <a:srgbClr val="D60093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 rot="16859689">
                <a:off x="3468980" y="4351495"/>
                <a:ext cx="811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1" i="1" dirty="0">
                          <a:solidFill>
                            <a:srgbClr val="D60093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b="1" i="1" dirty="0">
                  <a:solidFill>
                    <a:srgbClr val="D60093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859689">
                <a:off x="3468980" y="4351495"/>
                <a:ext cx="81167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.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b="0" dirty="0"/>
                  <a:t>(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0" dirty="0"/>
                  <a:t>is constant)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41" y="2900899"/>
                <a:ext cx="1861510" cy="1200329"/>
              </a:xfrm>
              <a:prstGeom prst="rect">
                <a:avLst/>
              </a:prstGeom>
              <a:blipFill>
                <a:blip r:embed="rId7"/>
                <a:stretch>
                  <a:fillRect l="-2703" r="-2027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5C502A-50A2-3048-8077-39BB915DA1CF}"/>
                  </a:ext>
                </a:extLst>
              </p:cNvPr>
              <p:cNvSpPr txBox="1"/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85C502A-50A2-3048-8077-39BB915DA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213" y="2887856"/>
                <a:ext cx="3109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3DC3B8-10B8-9C4D-8EA4-F9D40E887AF1}"/>
                  </a:ext>
                </a:extLst>
              </p:cNvPr>
              <p:cNvSpPr txBox="1"/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3DC3B8-10B8-9C4D-8EA4-F9D40E88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636" y="2520798"/>
                <a:ext cx="5298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AA396C-9EB8-D841-8439-3A2F51087451}"/>
                  </a:ext>
                </a:extLst>
              </p:cNvPr>
              <p:cNvSpPr txBox="1"/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AA396C-9EB8-D841-8439-3A2F5108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535" y="4118183"/>
                <a:ext cx="52989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669F3D-6B85-0543-BB86-9461F5D2CFC4}"/>
                  </a:ext>
                </a:extLst>
              </p:cNvPr>
              <p:cNvSpPr txBox="1"/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2669F3D-6B85-0543-BB86-9461F5D2C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62" y="3266073"/>
                <a:ext cx="37290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6D77D8E-F6F2-4E4F-BDC9-C24B651849EE}"/>
              </a:ext>
            </a:extLst>
          </p:cNvPr>
          <p:cNvGrpSpPr/>
          <p:nvPr/>
        </p:nvGrpSpPr>
        <p:grpSpPr>
          <a:xfrm>
            <a:off x="6967254" y="5517232"/>
            <a:ext cx="1945445" cy="788036"/>
            <a:chOff x="255766" y="2583466"/>
            <a:chExt cx="1945445" cy="7880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12">
                  <a:extLst>
                    <a:ext uri="{FF2B5EF4-FFF2-40B4-BE49-F238E27FC236}">
                      <a16:creationId xmlns:a16="http://schemas.microsoft.com/office/drawing/2014/main" id="{76F970D4-C971-5A4B-9EC4-594F0538C23C}"/>
                    </a:ext>
                  </a:extLst>
                </p:cNvPr>
                <p:cNvSpPr txBox="1"/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</p:spPr>
              <p:txBody>
                <a:bodyPr vert="horz" wrap="square" lIns="0" tIns="94615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7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 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  <a:p>
                  <a:pPr marL="36830">
                    <a:lnSpc>
                      <a:spcPct val="100000"/>
                    </a:lnSpc>
                    <a:spcBef>
                      <a:spcPts val="645"/>
                    </a:spcBef>
                  </a:pPr>
                  <a:r>
                    <a:rPr sz="2000" spc="15" dirty="0">
                      <a:solidFill>
                        <a:srgbClr val="1A1A1A"/>
                      </a:solidFill>
                      <a:latin typeface="Tahoma"/>
                      <a:cs typeface="Tahoma"/>
                    </a:rPr>
                    <a:t>denotes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endParaRPr sz="2000" spc="15" dirty="0">
                    <a:solidFill>
                      <a:srgbClr val="1A1A1A"/>
                    </a:solidFill>
                    <a:latin typeface="Tahoma"/>
                    <a:cs typeface="Tahoma"/>
                  </a:endParaRPr>
                </a:p>
              </p:txBody>
            </p:sp>
          </mc:Choice>
          <mc:Fallback xmlns="">
            <p:sp>
              <p:nvSpPr>
                <p:cNvPr id="57" name="object 12">
                  <a:extLst>
                    <a:ext uri="{FF2B5EF4-FFF2-40B4-BE49-F238E27FC236}">
                      <a16:creationId xmlns:a16="http://schemas.microsoft.com/office/drawing/2014/main" id="{E7D95BF4-58FD-2A4B-A4E7-B2252EA92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517" y="2583466"/>
                  <a:ext cx="1708694" cy="788036"/>
                </a:xfrm>
                <a:prstGeom prst="rect">
                  <a:avLst/>
                </a:prstGeom>
                <a:blipFill>
                  <a:blip r:embed="rId12"/>
                  <a:stretch>
                    <a:fillRect l="-8088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object 13">
              <a:extLst>
                <a:ext uri="{FF2B5EF4-FFF2-40B4-BE49-F238E27FC236}">
                  <a16:creationId xmlns:a16="http://schemas.microsoft.com/office/drawing/2014/main" id="{97AD3520-FCB1-214C-B4FB-6FC4C9952F05}"/>
                </a:ext>
              </a:extLst>
            </p:cNvPr>
            <p:cNvGrpSpPr/>
            <p:nvPr/>
          </p:nvGrpSpPr>
          <p:grpSpPr>
            <a:xfrm>
              <a:off x="255766" y="2794066"/>
              <a:ext cx="139770" cy="98876"/>
              <a:chOff x="447027" y="1029169"/>
              <a:chExt cx="40005" cy="40005"/>
            </a:xfrm>
          </p:grpSpPr>
          <p:sp>
            <p:nvSpPr>
              <p:cNvPr id="68" name="object 14">
                <a:extLst>
                  <a:ext uri="{FF2B5EF4-FFF2-40B4-BE49-F238E27FC236}">
                    <a16:creationId xmlns:a16="http://schemas.microsoft.com/office/drawing/2014/main" id="{03F5CFB9-0355-9944-A28F-ECB2BE3F7044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22859" y="0"/>
                    </a:moveTo>
                    <a:lnTo>
                      <a:pt x="15240" y="1524"/>
                    </a:lnTo>
                    <a:lnTo>
                      <a:pt x="6096" y="3048"/>
                    </a:lnTo>
                    <a:lnTo>
                      <a:pt x="0" y="12192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2" y="32004"/>
                    </a:lnTo>
                    <a:lnTo>
                      <a:pt x="28956" y="30480"/>
                    </a:lnTo>
                    <a:lnTo>
                      <a:pt x="33528" y="22860"/>
                    </a:lnTo>
                    <a:lnTo>
                      <a:pt x="32003" y="15239"/>
                    </a:lnTo>
                    <a:lnTo>
                      <a:pt x="30480" y="6095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34349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5">
                <a:extLst>
                  <a:ext uri="{FF2B5EF4-FFF2-40B4-BE49-F238E27FC236}">
                    <a16:creationId xmlns:a16="http://schemas.microsoft.com/office/drawing/2014/main" id="{70D28236-E3F6-FE4F-A676-E107A0BEBE91}"/>
                  </a:ext>
                </a:extLst>
              </p:cNvPr>
              <p:cNvSpPr/>
              <p:nvPr/>
            </p:nvSpPr>
            <p:spPr>
              <a:xfrm>
                <a:off x="450075" y="1032217"/>
                <a:ext cx="3365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3654" h="33655">
                    <a:moveTo>
                      <a:pt x="32003" y="15239"/>
                    </a:moveTo>
                    <a:lnTo>
                      <a:pt x="30479" y="6095"/>
                    </a:lnTo>
                    <a:lnTo>
                      <a:pt x="22859" y="0"/>
                    </a:lnTo>
                    <a:lnTo>
                      <a:pt x="15239" y="1523"/>
                    </a:lnTo>
                    <a:lnTo>
                      <a:pt x="6095" y="3047"/>
                    </a:lnTo>
                    <a:lnTo>
                      <a:pt x="0" y="12191"/>
                    </a:lnTo>
                    <a:lnTo>
                      <a:pt x="1523" y="19811"/>
                    </a:lnTo>
                    <a:lnTo>
                      <a:pt x="3047" y="27431"/>
                    </a:lnTo>
                    <a:lnTo>
                      <a:pt x="12191" y="33527"/>
                    </a:lnTo>
                    <a:lnTo>
                      <a:pt x="19811" y="32003"/>
                    </a:lnTo>
                    <a:lnTo>
                      <a:pt x="28955" y="30479"/>
                    </a:lnTo>
                    <a:lnTo>
                      <a:pt x="33527" y="22859"/>
                    </a:lnTo>
                    <a:lnTo>
                      <a:pt x="32003" y="15239"/>
                    </a:lnTo>
                    <a:close/>
                  </a:path>
                </a:pathLst>
              </a:custGeom>
              <a:ln w="6095">
                <a:solidFill>
                  <a:srgbClr val="01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1" name="object 16">
              <a:extLst>
                <a:ext uri="{FF2B5EF4-FFF2-40B4-BE49-F238E27FC236}">
                  <a16:creationId xmlns:a16="http://schemas.microsoft.com/office/drawing/2014/main" id="{F828E29B-26B5-184E-B018-443A8B3991FA}"/>
                </a:ext>
              </a:extLst>
            </p:cNvPr>
            <p:cNvSpPr/>
            <p:nvPr/>
          </p:nvSpPr>
          <p:spPr>
            <a:xfrm>
              <a:off x="281973" y="3171764"/>
              <a:ext cx="128877" cy="95360"/>
            </a:xfrm>
            <a:custGeom>
              <a:avLst/>
              <a:gdLst/>
              <a:ahLst/>
              <a:cxnLst/>
              <a:rect l="l" t="t" r="r" b="b"/>
              <a:pathLst>
                <a:path w="29209" h="29209">
                  <a:moveTo>
                    <a:pt x="27431" y="15239"/>
                  </a:moveTo>
                  <a:lnTo>
                    <a:pt x="28955" y="9143"/>
                  </a:lnTo>
                  <a:lnTo>
                    <a:pt x="24383" y="3047"/>
                  </a:lnTo>
                  <a:lnTo>
                    <a:pt x="16763" y="1523"/>
                  </a:lnTo>
                  <a:lnTo>
                    <a:pt x="7619" y="0"/>
                  </a:lnTo>
                  <a:lnTo>
                    <a:pt x="1523" y="4571"/>
                  </a:lnTo>
                  <a:lnTo>
                    <a:pt x="0" y="12191"/>
                  </a:lnTo>
                  <a:lnTo>
                    <a:pt x="0" y="18287"/>
                  </a:lnTo>
                  <a:lnTo>
                    <a:pt x="4571" y="25907"/>
                  </a:lnTo>
                  <a:lnTo>
                    <a:pt x="12191" y="27431"/>
                  </a:lnTo>
                  <a:lnTo>
                    <a:pt x="19811" y="28955"/>
                  </a:lnTo>
                  <a:lnTo>
                    <a:pt x="27431" y="22859"/>
                  </a:lnTo>
                  <a:lnTo>
                    <a:pt x="27431" y="15239"/>
                  </a:lnTo>
                  <a:close/>
                </a:path>
              </a:pathLst>
            </a:custGeom>
            <a:ln w="6095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ED15158-537A-E049-845B-C76ACA162290}"/>
              </a:ext>
            </a:extLst>
          </p:cNvPr>
          <p:cNvCxnSpPr>
            <a:cxnSpLocks/>
          </p:cNvCxnSpPr>
          <p:nvPr/>
        </p:nvCxnSpPr>
        <p:spPr>
          <a:xfrm flipV="1">
            <a:off x="3837103" y="3798333"/>
            <a:ext cx="951982" cy="15400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4FE88B5-9B05-6242-9514-F0704C811C8B}"/>
              </a:ext>
            </a:extLst>
          </p:cNvPr>
          <p:cNvCxnSpPr>
            <a:cxnSpLocks/>
          </p:cNvCxnSpPr>
          <p:nvPr/>
        </p:nvCxnSpPr>
        <p:spPr>
          <a:xfrm>
            <a:off x="4198427" y="3428674"/>
            <a:ext cx="607305" cy="375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6C42EB-C259-E044-978C-34048852AAA6}"/>
                  </a:ext>
                </a:extLst>
              </p:cNvPr>
              <p:cNvSpPr txBox="1"/>
              <p:nvPr/>
            </p:nvSpPr>
            <p:spPr>
              <a:xfrm rot="1867038">
                <a:off x="4164603" y="3382151"/>
                <a:ext cx="1219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.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|</a:t>
                </a:r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6C42EB-C259-E044-978C-34048852A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7038">
                <a:off x="4164603" y="3382151"/>
                <a:ext cx="1219757" cy="369332"/>
              </a:xfrm>
              <a:prstGeom prst="rect">
                <a:avLst/>
              </a:prstGeom>
              <a:blipFill>
                <a:blip r:embed="rId13"/>
                <a:stretch>
                  <a:fillRect l="-3061" r="-4082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D731ED1-6A4B-8147-874C-B374672AA3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791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61"/>
    </mc:Choice>
    <mc:Fallback>
      <p:transition spd="slow" advTm="52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3" grpId="0"/>
      <p:bldP spid="64" grpId="0" animBg="1"/>
      <p:bldP spid="72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1026"/>
          <p:cNvPicPr>
            <a:picLocks noChangeAspect="1" noChangeArrowheads="1"/>
          </p:cNvPicPr>
          <p:nvPr/>
        </p:nvPicPr>
        <p:blipFill>
          <a:blip r:embed="rId5">
            <a:lum bright="70000"/>
            <a:grayscl/>
          </a:blip>
          <a:srcRect/>
          <a:stretch>
            <a:fillRect/>
          </a:stretch>
        </p:blipFill>
        <p:spPr bwMode="auto">
          <a:xfrm>
            <a:off x="639763" y="2500313"/>
            <a:ext cx="5618162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67" name="Rectangle 102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>
                <a:ea typeface="ＭＳ Ｐゴシック" pitchFamily="-112" charset="-128"/>
                <a:cs typeface="ＭＳ Ｐゴシック" pitchFamily="-112" charset="-128"/>
              </a:rPr>
              <a:t> </a:t>
            </a:r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3324225" y="5270500"/>
            <a:ext cx="2490788" cy="215900"/>
            <a:chOff x="219" y="779"/>
            <a:chExt cx="1569" cy="136"/>
          </a:xfrm>
        </p:grpSpPr>
        <p:sp>
          <p:nvSpPr>
            <p:cNvPr id="164870" name="Rectangle 1029"/>
            <p:cNvSpPr>
              <a:spLocks noChangeArrowheads="1"/>
            </p:cNvSpPr>
            <p:nvPr/>
          </p:nvSpPr>
          <p:spPr bwMode="auto">
            <a:xfrm>
              <a:off x="219" y="779"/>
              <a:ext cx="1569" cy="1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762000"/>
              <a:endParaRPr lang="de-DE" sz="700" b="1">
                <a:solidFill>
                  <a:srgbClr val="0019A8"/>
                </a:solidFill>
              </a:endParaRPr>
            </a:p>
          </p:txBody>
        </p:sp>
        <p:sp>
          <p:nvSpPr>
            <p:cNvPr id="164871" name="Rectangle 1030"/>
            <p:cNvSpPr>
              <a:spLocks noChangeArrowheads="1"/>
            </p:cNvSpPr>
            <p:nvPr/>
          </p:nvSpPr>
          <p:spPr bwMode="auto">
            <a:xfrm>
              <a:off x="1564" y="780"/>
              <a:ext cx="144" cy="13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762000" eaLnBrk="1" hangingPunct="1"/>
              <a:endParaRPr lang="de-DE" sz="800" b="1">
                <a:solidFill>
                  <a:srgbClr val="0019A8"/>
                </a:solidFill>
              </a:endParaRPr>
            </a:p>
          </p:txBody>
        </p:sp>
      </p:grpSp>
      <p:sp>
        <p:nvSpPr>
          <p:cNvPr id="164869" name="Rectangle 1031"/>
          <p:cNvSpPr>
            <a:spLocks noChangeArrowheads="1"/>
          </p:cNvSpPr>
          <p:nvPr/>
        </p:nvSpPr>
        <p:spPr bwMode="auto">
          <a:xfrm>
            <a:off x="1019174" y="2301875"/>
            <a:ext cx="8124825" cy="1874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9124" tIns="27093" rIns="19124" bIns="27093">
            <a:prstTxWarp prst="textNoShape">
              <a:avLst/>
            </a:prstTxWarp>
          </a:bodyPr>
          <a:lstStyle/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endParaRPr lang="en-US" sz="4000" b="1" dirty="0">
              <a:solidFill>
                <a:schemeClr val="bg2"/>
              </a:solidFill>
            </a:endParaRPr>
          </a:p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Multi-Class SVM</a:t>
            </a:r>
          </a:p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25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2C65B6-CBA7-DA46-BEAC-91EEF4089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408"/>
      </p:ext>
    </p:extLst>
  </p:cSld>
  <p:clrMapOvr>
    <a:masterClrMapping/>
  </p:clrMapOvr>
  <p:transition advTm="39356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286B-7807-224D-8C7F-39735484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to Multi-Class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C430-FD98-894F-8EE7-953A01927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schemes for multiclass classification work by reducing the problem to that of binary classification.</a:t>
            </a:r>
          </a:p>
          <a:p>
            <a:r>
              <a:rPr lang="en-US" dirty="0"/>
              <a:t>There are multiple ways to decompose the multiclass prediction into multiple binary decisions	</a:t>
            </a:r>
          </a:p>
          <a:p>
            <a:pPr lvl="1"/>
            <a:r>
              <a:rPr lang="en-US" dirty="0"/>
              <a:t>One-vs-All	</a:t>
            </a:r>
          </a:p>
          <a:p>
            <a:pPr lvl="1"/>
            <a:r>
              <a:rPr lang="en-US" dirty="0"/>
              <a:t>All-vs-All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3DE6C-B58E-3742-88D7-129F3A7B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C1A18-59EC-2245-865F-047D31DA5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26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E0D59EA-5587-814A-B1CA-E6307E88DB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842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9"/>
    </mc:Choice>
    <mc:Fallback>
      <p:transition spd="slow" advTm="20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0B7B-4B68-2C4B-B213-6DCFD865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One-vs-All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0B337E-9468-4F46-9DCF-4F88C1658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</a:rPr>
                  <a:t>Assumption: </a:t>
                </a:r>
                <a:r>
                  <a:rPr lang="en-US" dirty="0"/>
                  <a:t>Each class can be separated from </a:t>
                </a:r>
                <a:r>
                  <a:rPr lang="en-US" dirty="0">
                    <a:solidFill>
                      <a:srgbClr val="FF0000"/>
                    </a:solidFill>
                  </a:rPr>
                  <a:t>all the rest </a:t>
                </a:r>
                <a:r>
                  <a:rPr lang="en-US" dirty="0"/>
                  <a:t>using a binary classifier in the hypothesis space.</a:t>
                </a: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Learning: </a:t>
                </a:r>
                <a:r>
                  <a:rPr lang="en-US" dirty="0"/>
                  <a:t>Decomposed to learning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binary classifiers, one for each class label</a:t>
                </a:r>
                <a:r>
                  <a:rPr lang="en-US" dirty="0">
                    <a:solidFill>
                      <a:srgbClr val="0000FF"/>
                    </a:solidFill>
                  </a:rPr>
                  <a:t>.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be the set of training examples.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label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, </a:t>
                </a:r>
                <a:r>
                  <a:rPr lang="en-US" dirty="0"/>
                  <a:t>construct a binary classification problem as follows:</a:t>
                </a:r>
              </a:p>
              <a:p>
                <a:pPr lvl="2"/>
                <a:r>
                  <a:rPr lang="en-US" sz="2200" dirty="0">
                    <a:solidFill>
                      <a:schemeClr val="tx1"/>
                    </a:solidFill>
                  </a:rPr>
                  <a:t>Positive examples: Elements of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200" dirty="0">
                    <a:solidFill>
                      <a:srgbClr val="0000FF"/>
                    </a:solidFill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</a:rPr>
                  <a:t>with label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200" dirty="0">
                  <a:solidFill>
                    <a:srgbClr val="0000FF"/>
                  </a:solidFill>
                </a:endParaRPr>
              </a:p>
              <a:p>
                <a:pPr lvl="2"/>
                <a:r>
                  <a:rPr lang="en-US" sz="2200" dirty="0">
                    <a:solidFill>
                      <a:schemeClr val="tx1"/>
                    </a:solidFill>
                  </a:rPr>
                  <a:t>Negative examples: All other elements of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200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dirty="0"/>
                  <a:t>This is a binary learning problem that we can solve, producing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binary classifiers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…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0B337E-9468-4F46-9DCF-4F88C1658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t="-1818" r="-924"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27D02-5899-E24F-8B2D-160770F9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AA686-8C9C-C843-B9C4-B87436494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27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A1F6EE-0A43-5243-983C-FC536BDA6F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0674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59"/>
    </mc:Choice>
    <mc:Fallback>
      <p:transition spd="slow" advTm="89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6BB4-A1A0-D044-9D35-7EEB9C47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</a:t>
            </a:r>
            <a:r>
              <a:rPr lang="en-US" dirty="0" err="1"/>
              <a:t>MultiClass</a:t>
            </a:r>
            <a:r>
              <a:rPr lang="en-US" dirty="0"/>
              <a:t> with One-vs-All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F880D-0947-CE4F-B498-D987BF36A8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675" y="2060847"/>
                <a:ext cx="5574963" cy="441297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Decompose into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binary problems</a:t>
                </a:r>
              </a:p>
              <a:p>
                <a:endParaRPr lang="en-US" dirty="0">
                  <a:solidFill>
                    <a:srgbClr val="0000FF"/>
                  </a:solidFill>
                </a:endParaRPr>
              </a:p>
              <a:p>
                <a:endParaRPr lang="en-US" dirty="0">
                  <a:solidFill>
                    <a:srgbClr val="0000FF"/>
                  </a:solidFill>
                </a:endParaRPr>
              </a:p>
              <a:p>
                <a:endParaRPr lang="en-US" dirty="0">
                  <a:solidFill>
                    <a:srgbClr val="0000FF"/>
                  </a:solidFill>
                </a:endParaRPr>
              </a:p>
              <a:p>
                <a:endParaRPr lang="en-US" dirty="0">
                  <a:solidFill>
                    <a:srgbClr val="0000FF"/>
                  </a:solidFill>
                </a:endParaRPr>
              </a:p>
              <a:p>
                <a:endParaRPr lang="en-US" dirty="0">
                  <a:solidFill>
                    <a:srgbClr val="0000FF"/>
                  </a:solidFill>
                </a:endParaRPr>
              </a:p>
              <a:p>
                <a:endParaRPr lang="en-US" dirty="0">
                  <a:solidFill>
                    <a:srgbClr val="0000FF"/>
                  </a:solidFill>
                </a:endParaRPr>
              </a:p>
              <a:p>
                <a:r>
                  <a:rPr lang="en-US" dirty="0">
                    <a:solidFill>
                      <a:srgbClr val="0000FF"/>
                    </a:solidFill>
                  </a:rPr>
                  <a:t>Decision: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Winner Takes All (WTA):      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 baseline="-25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Not always straightforward to learn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F880D-0947-CE4F-B498-D987BF36A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675" y="2060847"/>
                <a:ext cx="5574963" cy="4412977"/>
              </a:xfrm>
              <a:blipFill>
                <a:blip r:embed="rId5"/>
                <a:stretch>
                  <a:fillRect l="-1364" t="-860" b="-1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5B405-7458-9143-8B71-F4FB79428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4BF0C-96AD-A642-843A-0AE16F82F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28</a:t>
            </a:fld>
            <a:endParaRPr lang="en-AU" dirty="0">
              <a:cs typeface="Times New Roman" pitchFamily="18" charset="0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2FEB3C-3341-ED4B-9BE2-AC8ECADFF1F6}"/>
              </a:ext>
            </a:extLst>
          </p:cNvPr>
          <p:cNvGrpSpPr>
            <a:grpSpLocks/>
          </p:cNvGrpSpPr>
          <p:nvPr/>
        </p:nvGrpSpPr>
        <p:grpSpPr bwMode="auto">
          <a:xfrm>
            <a:off x="6317024" y="2151557"/>
            <a:ext cx="1426262" cy="1041387"/>
            <a:chOff x="605" y="1987"/>
            <a:chExt cx="2227" cy="1536"/>
          </a:xfrm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580CC321-39B0-7345-BC11-89E386E00C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43" y="2141"/>
              <a:ext cx="153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BB992F3-2CF1-0949-AB62-B12711C355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73" y="1987"/>
              <a:ext cx="154" cy="1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7E2DD05-8D2D-DF46-9C17-C8D3A8FFDE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73" y="3216"/>
              <a:ext cx="154" cy="15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BFD3BE3A-E6D1-F248-86DE-CA987513A4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03" y="2601"/>
              <a:ext cx="154" cy="15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DA764473-EEFF-8449-8180-CBE753337A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448" y="2909"/>
              <a:ext cx="154" cy="15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DA01E4BA-D735-4B49-B20D-0318E5AADD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02" y="2755"/>
              <a:ext cx="153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3A515474-29F8-EB42-8018-37BA584C8F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757" y="2909"/>
              <a:ext cx="153" cy="15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F124E0C5-7E6F-4045-BEBE-51E60F4A10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10" y="3139"/>
              <a:ext cx="154" cy="154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E5E157C7-66D8-EF46-94D1-E31C22514B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10" y="3369"/>
              <a:ext cx="154" cy="154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8D68F3F7-59A7-D54B-B4FE-8EB634EF6C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678" y="2985"/>
              <a:ext cx="154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7195CDAF-A5E7-7D41-A870-673096AD62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71" y="2678"/>
              <a:ext cx="154" cy="154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616A815F-D316-CC44-8574-F02D6D0809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80" y="2525"/>
              <a:ext cx="154" cy="15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/>
            </a:p>
          </p:txBody>
        </p:sp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F4EAFB5F-AFC7-E243-8518-514BDA4E71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27" y="2141"/>
              <a:ext cx="153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" name="Oval 18">
              <a:extLst>
                <a:ext uri="{FF2B5EF4-FFF2-40B4-BE49-F238E27FC236}">
                  <a16:creationId xmlns:a16="http://schemas.microsoft.com/office/drawing/2014/main" id="{48422838-24BF-C64E-85A8-207821872D2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43" y="2371"/>
              <a:ext cx="153" cy="1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" name="Oval 19">
              <a:extLst>
                <a:ext uri="{FF2B5EF4-FFF2-40B4-BE49-F238E27FC236}">
                  <a16:creationId xmlns:a16="http://schemas.microsoft.com/office/drawing/2014/main" id="{36DD788D-7F7A-F74B-BAD1-DD98B25DBF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05" y="2448"/>
              <a:ext cx="154" cy="15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66902A0-7878-9840-BD78-772E614A1289}"/>
              </a:ext>
            </a:extLst>
          </p:cNvPr>
          <p:cNvSpPr/>
          <p:nvPr/>
        </p:nvSpPr>
        <p:spPr>
          <a:xfrm>
            <a:off x="6913358" y="2478965"/>
            <a:ext cx="257131" cy="2744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68">
            <a:extLst>
              <a:ext uri="{FF2B5EF4-FFF2-40B4-BE49-F238E27FC236}">
                <a16:creationId xmlns:a16="http://schemas.microsoft.com/office/drawing/2014/main" id="{80A73EB6-7E6D-2941-904E-9FBE7F38731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242742" y="4372734"/>
            <a:ext cx="118190" cy="11819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A9BB1B7E-4A32-8048-97BA-9C119E6EA4D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667794" y="4527515"/>
            <a:ext cx="118192" cy="11819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0" name="Oval 70">
            <a:extLst>
              <a:ext uri="{FF2B5EF4-FFF2-40B4-BE49-F238E27FC236}">
                <a16:creationId xmlns:a16="http://schemas.microsoft.com/office/drawing/2014/main" id="{0DE91287-933F-164A-94C1-71FBFD59899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45812" y="4450123"/>
            <a:ext cx="116373" cy="11819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1" name="Oval 71">
            <a:extLst>
              <a:ext uri="{FF2B5EF4-FFF2-40B4-BE49-F238E27FC236}">
                <a16:creationId xmlns:a16="http://schemas.microsoft.com/office/drawing/2014/main" id="{3AE94EBB-39E8-AB45-BE75-74B0C77275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20132" y="4527515"/>
            <a:ext cx="118192" cy="11819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2" name="Oval 72">
            <a:extLst>
              <a:ext uri="{FF2B5EF4-FFF2-40B4-BE49-F238E27FC236}">
                <a16:creationId xmlns:a16="http://schemas.microsoft.com/office/drawing/2014/main" id="{B482CE8F-B3B7-B644-B837-76678E7D18B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97523" y="4643004"/>
            <a:ext cx="118190" cy="11819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3" name="Oval 73">
            <a:extLst>
              <a:ext uri="{FF2B5EF4-FFF2-40B4-BE49-F238E27FC236}">
                <a16:creationId xmlns:a16="http://schemas.microsoft.com/office/drawing/2014/main" id="{5EE032FD-3D2B-3944-9877-37DF0202798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97523" y="4758496"/>
            <a:ext cx="118190" cy="11819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4" name="Oval 74">
            <a:extLst>
              <a:ext uri="{FF2B5EF4-FFF2-40B4-BE49-F238E27FC236}">
                <a16:creationId xmlns:a16="http://schemas.microsoft.com/office/drawing/2014/main" id="{7F5E6E8E-2B5D-C147-A0CB-290B3D431A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3286" y="4565615"/>
            <a:ext cx="118190" cy="11819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5" name="Oval 75">
            <a:extLst>
              <a:ext uri="{FF2B5EF4-FFF2-40B4-BE49-F238E27FC236}">
                <a16:creationId xmlns:a16="http://schemas.microsoft.com/office/drawing/2014/main" id="{063EE468-07AF-744D-BAD3-21AEF99589E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628505" y="4412023"/>
            <a:ext cx="118190" cy="11637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6" name="Oval 76">
            <a:extLst>
              <a:ext uri="{FF2B5EF4-FFF2-40B4-BE49-F238E27FC236}">
                <a16:creationId xmlns:a16="http://schemas.microsoft.com/office/drawing/2014/main" id="{5898322A-7C65-7E49-B082-0EDF69AC0AD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282032" y="4334634"/>
            <a:ext cx="118192" cy="11819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7" name="Oval 77">
            <a:extLst>
              <a:ext uri="{FF2B5EF4-FFF2-40B4-BE49-F238E27FC236}">
                <a16:creationId xmlns:a16="http://schemas.microsoft.com/office/drawing/2014/main" id="{1C4B4B35-434E-1B40-BB45-CBF53D54327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204642" y="4141753"/>
            <a:ext cx="118190" cy="11819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17028CB-5079-0F48-BF79-B8D53B9D1D83}"/>
              </a:ext>
            </a:extLst>
          </p:cNvPr>
          <p:cNvGrpSpPr/>
          <p:nvPr/>
        </p:nvGrpSpPr>
        <p:grpSpPr>
          <a:xfrm>
            <a:off x="449480" y="3482658"/>
            <a:ext cx="7689707" cy="1483755"/>
            <a:chOff x="457200" y="3657600"/>
            <a:chExt cx="6713538" cy="1295400"/>
          </a:xfrm>
        </p:grpSpPr>
        <p:sp>
          <p:nvSpPr>
            <p:cNvPr id="89" name="Oval 20">
              <a:extLst>
                <a:ext uri="{FF2B5EF4-FFF2-40B4-BE49-F238E27FC236}">
                  <a16:creationId xmlns:a16="http://schemas.microsoft.com/office/drawing/2014/main" id="{2BF44F6E-522A-1E4B-86C8-A892B03E0C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7563" y="3760788"/>
              <a:ext cx="103187" cy="10318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0" name="Oval 21">
              <a:extLst>
                <a:ext uri="{FF2B5EF4-FFF2-40B4-BE49-F238E27FC236}">
                  <a16:creationId xmlns:a16="http://schemas.microsoft.com/office/drawing/2014/main" id="{4F196DD5-FF99-DA46-9964-05FF80E294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71550" y="3657600"/>
              <a:ext cx="103188" cy="1031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1" name="Oval 22">
              <a:extLst>
                <a:ext uri="{FF2B5EF4-FFF2-40B4-BE49-F238E27FC236}">
                  <a16:creationId xmlns:a16="http://schemas.microsoft.com/office/drawing/2014/main" id="{2071A872-46F1-D742-AD47-EB6FB5D7628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71550" y="4479925"/>
              <a:ext cx="103188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2" name="Oval 23">
              <a:extLst>
                <a:ext uri="{FF2B5EF4-FFF2-40B4-BE49-F238E27FC236}">
                  <a16:creationId xmlns:a16="http://schemas.microsoft.com/office/drawing/2014/main" id="{09F998EE-90A6-104D-9180-B63A569A450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25538" y="4068763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3" name="Oval 24">
              <a:extLst>
                <a:ext uri="{FF2B5EF4-FFF2-40B4-BE49-F238E27FC236}">
                  <a16:creationId xmlns:a16="http://schemas.microsoft.com/office/drawing/2014/main" id="{18B6585C-6AF9-FE4F-93EB-99B9C2BB87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92275" y="4275138"/>
              <a:ext cx="103188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4" name="Oval 25">
              <a:extLst>
                <a:ext uri="{FF2B5EF4-FFF2-40B4-BE49-F238E27FC236}">
                  <a16:creationId xmlns:a16="http://schemas.microsoft.com/office/drawing/2014/main" id="{EAA6F0D6-269D-7942-A481-16072FF913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795463" y="4171950"/>
              <a:ext cx="101600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5" name="Oval 26">
              <a:extLst>
                <a:ext uri="{FF2B5EF4-FFF2-40B4-BE49-F238E27FC236}">
                  <a16:creationId xmlns:a16="http://schemas.microsoft.com/office/drawing/2014/main" id="{1F56BA49-F3F5-324E-AEBF-C3C76053F6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228725" y="4275138"/>
              <a:ext cx="103188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6" name="Oval 27">
              <a:extLst>
                <a:ext uri="{FF2B5EF4-FFF2-40B4-BE49-F238E27FC236}">
                  <a16:creationId xmlns:a16="http://schemas.microsoft.com/office/drawing/2014/main" id="{231573FD-4BAA-C844-9845-4A5AC07BDE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31913" y="4429125"/>
              <a:ext cx="103187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7" name="Oval 28">
              <a:extLst>
                <a:ext uri="{FF2B5EF4-FFF2-40B4-BE49-F238E27FC236}">
                  <a16:creationId xmlns:a16="http://schemas.microsoft.com/office/drawing/2014/main" id="{F4832CCE-4DBE-9844-B64C-4F886C2EEC3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331913" y="4583113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8" name="Oval 29">
              <a:extLst>
                <a:ext uri="{FF2B5EF4-FFF2-40B4-BE49-F238E27FC236}">
                  <a16:creationId xmlns:a16="http://schemas.microsoft.com/office/drawing/2014/main" id="{A499F7E8-C5C7-5747-9F02-46D89C7D43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46263" y="4325938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9" name="Oval 30">
              <a:extLst>
                <a:ext uri="{FF2B5EF4-FFF2-40B4-BE49-F238E27FC236}">
                  <a16:creationId xmlns:a16="http://schemas.microsoft.com/office/drawing/2014/main" id="{FAA9B0CA-FBD2-FF4F-8F97-DB359AC607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39888" y="4121150"/>
              <a:ext cx="103187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0" name="Oval 31">
              <a:extLst>
                <a:ext uri="{FF2B5EF4-FFF2-40B4-BE49-F238E27FC236}">
                  <a16:creationId xmlns:a16="http://schemas.microsoft.com/office/drawing/2014/main" id="{819A66CC-7608-BF4B-8938-B483A54539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77925" y="4017963"/>
              <a:ext cx="103188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1" name="Oval 32">
              <a:extLst>
                <a:ext uri="{FF2B5EF4-FFF2-40B4-BE49-F238E27FC236}">
                  <a16:creationId xmlns:a16="http://schemas.microsoft.com/office/drawing/2014/main" id="{3BD1E411-4551-5D41-8BA9-CB33D58AB5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74738" y="3760788"/>
              <a:ext cx="103187" cy="10318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2" name="Oval 33">
              <a:extLst>
                <a:ext uri="{FF2B5EF4-FFF2-40B4-BE49-F238E27FC236}">
                  <a16:creationId xmlns:a16="http://schemas.microsoft.com/office/drawing/2014/main" id="{3DD4E54F-DA00-AB45-B1F2-5C55EC26F55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7563" y="3914775"/>
              <a:ext cx="103187" cy="1031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3" name="Oval 34">
              <a:extLst>
                <a:ext uri="{FF2B5EF4-FFF2-40B4-BE49-F238E27FC236}">
                  <a16:creationId xmlns:a16="http://schemas.microsoft.com/office/drawing/2014/main" id="{E4847DD1-3AF0-1546-B18E-C759F4087E9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7200" y="3965575"/>
              <a:ext cx="103188" cy="1031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4" name="Oval 35">
              <a:extLst>
                <a:ext uri="{FF2B5EF4-FFF2-40B4-BE49-F238E27FC236}">
                  <a16:creationId xmlns:a16="http://schemas.microsoft.com/office/drawing/2014/main" id="{2065C666-559A-2E4C-B511-4352A960F1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4963" y="3760788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5" name="Oval 36">
              <a:extLst>
                <a:ext uri="{FF2B5EF4-FFF2-40B4-BE49-F238E27FC236}">
                  <a16:creationId xmlns:a16="http://schemas.microsoft.com/office/drawing/2014/main" id="{1A5DC8D3-F0B4-EC45-8605-954253B664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028950" y="3657600"/>
              <a:ext cx="103188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6" name="Oval 37">
              <a:extLst>
                <a:ext uri="{FF2B5EF4-FFF2-40B4-BE49-F238E27FC236}">
                  <a16:creationId xmlns:a16="http://schemas.microsoft.com/office/drawing/2014/main" id="{42CC864E-96FE-7949-9F5B-02105221F6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028950" y="4479925"/>
              <a:ext cx="103188" cy="10318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7" name="Oval 38">
              <a:extLst>
                <a:ext uri="{FF2B5EF4-FFF2-40B4-BE49-F238E27FC236}">
                  <a16:creationId xmlns:a16="http://schemas.microsoft.com/office/drawing/2014/main" id="{6C5B7F11-AE15-0F4D-A0BA-F46DE50A5EE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82938" y="4068763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8" name="Oval 39">
              <a:extLst>
                <a:ext uri="{FF2B5EF4-FFF2-40B4-BE49-F238E27FC236}">
                  <a16:creationId xmlns:a16="http://schemas.microsoft.com/office/drawing/2014/main" id="{60FCC4CB-7454-E34A-B2DB-5AD5C16F0DD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49675" y="4275138"/>
              <a:ext cx="103188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" name="Oval 40">
              <a:extLst>
                <a:ext uri="{FF2B5EF4-FFF2-40B4-BE49-F238E27FC236}">
                  <a16:creationId xmlns:a16="http://schemas.microsoft.com/office/drawing/2014/main" id="{D8C96823-65C1-484C-96B4-09DDEEBD55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852863" y="4171950"/>
              <a:ext cx="101600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" name="Oval 41">
              <a:extLst>
                <a:ext uri="{FF2B5EF4-FFF2-40B4-BE49-F238E27FC236}">
                  <a16:creationId xmlns:a16="http://schemas.microsoft.com/office/drawing/2014/main" id="{C5ACDEEF-DCD8-0445-B9E3-3349E54B1F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286125" y="4275138"/>
              <a:ext cx="103188" cy="103187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" name="Oval 42">
              <a:extLst>
                <a:ext uri="{FF2B5EF4-FFF2-40B4-BE49-F238E27FC236}">
                  <a16:creationId xmlns:a16="http://schemas.microsoft.com/office/drawing/2014/main" id="{1914A72C-BC8F-9E42-BFC5-3E22303BF4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89313" y="4429125"/>
              <a:ext cx="103187" cy="10318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" name="Oval 43">
              <a:extLst>
                <a:ext uri="{FF2B5EF4-FFF2-40B4-BE49-F238E27FC236}">
                  <a16:creationId xmlns:a16="http://schemas.microsoft.com/office/drawing/2014/main" id="{D6828233-4060-7948-B691-6603938240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89313" y="4583113"/>
              <a:ext cx="103187" cy="103187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" name="Oval 44">
              <a:extLst>
                <a:ext uri="{FF2B5EF4-FFF2-40B4-BE49-F238E27FC236}">
                  <a16:creationId xmlns:a16="http://schemas.microsoft.com/office/drawing/2014/main" id="{0B241FA7-079A-4746-810A-4BC6E64BE5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03663" y="4325938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" name="Oval 45">
              <a:extLst>
                <a:ext uri="{FF2B5EF4-FFF2-40B4-BE49-F238E27FC236}">
                  <a16:creationId xmlns:a16="http://schemas.microsoft.com/office/drawing/2014/main" id="{E013B74D-C724-4449-8482-4872F6E4CA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697288" y="4121150"/>
              <a:ext cx="103187" cy="1016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" name="Oval 46">
              <a:extLst>
                <a:ext uri="{FF2B5EF4-FFF2-40B4-BE49-F238E27FC236}">
                  <a16:creationId xmlns:a16="http://schemas.microsoft.com/office/drawing/2014/main" id="{3291F7F7-10D0-D140-BF7A-968D3766420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235325" y="4017963"/>
              <a:ext cx="103188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" name="Oval 47">
              <a:extLst>
                <a:ext uri="{FF2B5EF4-FFF2-40B4-BE49-F238E27FC236}">
                  <a16:creationId xmlns:a16="http://schemas.microsoft.com/office/drawing/2014/main" id="{1C819E82-865E-B14D-98DE-F979009066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32138" y="3760788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7" name="Oval 48">
              <a:extLst>
                <a:ext uri="{FF2B5EF4-FFF2-40B4-BE49-F238E27FC236}">
                  <a16:creationId xmlns:a16="http://schemas.microsoft.com/office/drawing/2014/main" id="{ADBF2D0A-F90F-0A4C-93C5-EC507A5837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74963" y="3914775"/>
              <a:ext cx="103187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8" name="Oval 49">
              <a:extLst>
                <a:ext uri="{FF2B5EF4-FFF2-40B4-BE49-F238E27FC236}">
                  <a16:creationId xmlns:a16="http://schemas.microsoft.com/office/drawing/2014/main" id="{1672655F-4DDD-684F-8670-5730E95BE48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514600" y="3965575"/>
              <a:ext cx="103188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9" name="Oval 50">
              <a:extLst>
                <a:ext uri="{FF2B5EF4-FFF2-40B4-BE49-F238E27FC236}">
                  <a16:creationId xmlns:a16="http://schemas.microsoft.com/office/drawing/2014/main" id="{3638D1F0-C703-C143-BDAC-B5D62547E0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932363" y="3760788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0" name="Oval 51">
              <a:extLst>
                <a:ext uri="{FF2B5EF4-FFF2-40B4-BE49-F238E27FC236}">
                  <a16:creationId xmlns:a16="http://schemas.microsoft.com/office/drawing/2014/main" id="{CFAF33DE-7E1B-6A42-8540-C00289017C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086350" y="3657600"/>
              <a:ext cx="103188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1" name="Oval 52">
              <a:extLst>
                <a:ext uri="{FF2B5EF4-FFF2-40B4-BE49-F238E27FC236}">
                  <a16:creationId xmlns:a16="http://schemas.microsoft.com/office/drawing/2014/main" id="{C243F0CF-A188-1B49-8B3C-0A174D86D3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086350" y="4479925"/>
              <a:ext cx="103188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2" name="Oval 53">
              <a:extLst>
                <a:ext uri="{FF2B5EF4-FFF2-40B4-BE49-F238E27FC236}">
                  <a16:creationId xmlns:a16="http://schemas.microsoft.com/office/drawing/2014/main" id="{C2C2D07C-0BF5-694B-93DE-0870E88E1E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40338" y="4068763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3" name="Oval 54">
              <a:extLst>
                <a:ext uri="{FF2B5EF4-FFF2-40B4-BE49-F238E27FC236}">
                  <a16:creationId xmlns:a16="http://schemas.microsoft.com/office/drawing/2014/main" id="{066624C8-38DB-664C-A5E0-5E160492FD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807075" y="4275138"/>
              <a:ext cx="103188" cy="1031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4" name="Oval 55">
              <a:extLst>
                <a:ext uri="{FF2B5EF4-FFF2-40B4-BE49-F238E27FC236}">
                  <a16:creationId xmlns:a16="http://schemas.microsoft.com/office/drawing/2014/main" id="{AD9C54FE-1229-C54F-BE1F-FE38425598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910263" y="4171950"/>
              <a:ext cx="101600" cy="103188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5" name="Oval 56">
              <a:extLst>
                <a:ext uri="{FF2B5EF4-FFF2-40B4-BE49-F238E27FC236}">
                  <a16:creationId xmlns:a16="http://schemas.microsoft.com/office/drawing/2014/main" id="{68D4F6BB-53F4-604D-84AB-3DD862BDDC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343525" y="4275138"/>
              <a:ext cx="103188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6" name="Oval 57">
              <a:extLst>
                <a:ext uri="{FF2B5EF4-FFF2-40B4-BE49-F238E27FC236}">
                  <a16:creationId xmlns:a16="http://schemas.microsoft.com/office/drawing/2014/main" id="{A4EEBBAA-56F5-1C44-BB68-69D7D6D218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46713" y="4429125"/>
              <a:ext cx="103187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7" name="Oval 58">
              <a:extLst>
                <a:ext uri="{FF2B5EF4-FFF2-40B4-BE49-F238E27FC236}">
                  <a16:creationId xmlns:a16="http://schemas.microsoft.com/office/drawing/2014/main" id="{A7497391-D9FE-5C47-BFED-E58E74BE33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446713" y="4583113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8" name="Oval 59">
              <a:extLst>
                <a:ext uri="{FF2B5EF4-FFF2-40B4-BE49-F238E27FC236}">
                  <a16:creationId xmlns:a16="http://schemas.microsoft.com/office/drawing/2014/main" id="{B6170CDF-05FD-954D-94EE-DAC96DC469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961063" y="4325938"/>
              <a:ext cx="103187" cy="103187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9" name="Oval 60">
              <a:extLst>
                <a:ext uri="{FF2B5EF4-FFF2-40B4-BE49-F238E27FC236}">
                  <a16:creationId xmlns:a16="http://schemas.microsoft.com/office/drawing/2014/main" id="{7F1AE3D2-BEFA-3E49-A91D-841EA40431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754688" y="4121150"/>
              <a:ext cx="103187" cy="1016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0" name="Oval 61">
              <a:extLst>
                <a:ext uri="{FF2B5EF4-FFF2-40B4-BE49-F238E27FC236}">
                  <a16:creationId xmlns:a16="http://schemas.microsoft.com/office/drawing/2014/main" id="{BC32E5DC-AE3B-4F44-8D88-BD33C89CB7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292725" y="4017963"/>
              <a:ext cx="103188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1" name="Oval 62">
              <a:extLst>
                <a:ext uri="{FF2B5EF4-FFF2-40B4-BE49-F238E27FC236}">
                  <a16:creationId xmlns:a16="http://schemas.microsoft.com/office/drawing/2014/main" id="{292B4108-21CE-B941-A614-0C6F8B2BF21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189538" y="3760788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2" name="Oval 63">
              <a:extLst>
                <a:ext uri="{FF2B5EF4-FFF2-40B4-BE49-F238E27FC236}">
                  <a16:creationId xmlns:a16="http://schemas.microsoft.com/office/drawing/2014/main" id="{127EC729-11E4-494D-A7A9-9922ACFA33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932363" y="3914775"/>
              <a:ext cx="103187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3" name="Oval 64">
              <a:extLst>
                <a:ext uri="{FF2B5EF4-FFF2-40B4-BE49-F238E27FC236}">
                  <a16:creationId xmlns:a16="http://schemas.microsoft.com/office/drawing/2014/main" id="{9D7D8F3F-0623-5040-B2C7-F26EC6D20C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572000" y="3965575"/>
              <a:ext cx="103188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4" name="Oval 65">
              <a:extLst>
                <a:ext uri="{FF2B5EF4-FFF2-40B4-BE49-F238E27FC236}">
                  <a16:creationId xmlns:a16="http://schemas.microsoft.com/office/drawing/2014/main" id="{9B886133-DCEE-5B45-B7A0-27C2BF4199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13563" y="3760788"/>
              <a:ext cx="103187" cy="1031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5" name="Oval 66">
              <a:extLst>
                <a:ext uri="{FF2B5EF4-FFF2-40B4-BE49-F238E27FC236}">
                  <a16:creationId xmlns:a16="http://schemas.microsoft.com/office/drawing/2014/main" id="{87D89F8E-1700-9C46-B567-3CA9FA29C1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67550" y="3657600"/>
              <a:ext cx="103188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6" name="Oval 67">
              <a:extLst>
                <a:ext uri="{FF2B5EF4-FFF2-40B4-BE49-F238E27FC236}">
                  <a16:creationId xmlns:a16="http://schemas.microsoft.com/office/drawing/2014/main" id="{482EAD97-4C09-E943-A06B-35592199B18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067550" y="4479925"/>
              <a:ext cx="103188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7" name="Oval 78">
              <a:extLst>
                <a:ext uri="{FF2B5EF4-FFF2-40B4-BE49-F238E27FC236}">
                  <a16:creationId xmlns:a16="http://schemas.microsoft.com/office/drawing/2014/main" id="{F244788F-515B-E64E-8A49-6FCDD39FC6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13563" y="3914775"/>
              <a:ext cx="103187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8" name="Oval 79">
              <a:extLst>
                <a:ext uri="{FF2B5EF4-FFF2-40B4-BE49-F238E27FC236}">
                  <a16:creationId xmlns:a16="http://schemas.microsoft.com/office/drawing/2014/main" id="{FD69DCB6-F3A3-454D-B7E3-7AFABE852C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553200" y="3965575"/>
              <a:ext cx="103188" cy="1031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9" name="Line 80">
              <a:extLst>
                <a:ext uri="{FF2B5EF4-FFF2-40B4-BE49-F238E27FC236}">
                  <a16:creationId xmlns:a16="http://schemas.microsoft.com/office/drawing/2014/main" id="{C6A81E05-0F9C-2A49-A3F5-866AAAF87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600" y="3657600"/>
              <a:ext cx="914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40" name="Line 81">
              <a:extLst>
                <a:ext uri="{FF2B5EF4-FFF2-40B4-BE49-F238E27FC236}">
                  <a16:creationId xmlns:a16="http://schemas.microsoft.com/office/drawing/2014/main" id="{B2FEA27A-9304-A84A-8C31-19B060737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7000" y="4191000"/>
              <a:ext cx="14478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41" name="Line 82">
              <a:extLst>
                <a:ext uri="{FF2B5EF4-FFF2-40B4-BE49-F238E27FC236}">
                  <a16:creationId xmlns:a16="http://schemas.microsoft.com/office/drawing/2014/main" id="{4CCCCB11-9A23-4546-A6D9-E510D9D4E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38800" y="3733800"/>
              <a:ext cx="762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sp>
        <p:nvSpPr>
          <p:cNvPr id="142" name="Line 83">
            <a:extLst>
              <a:ext uri="{FF2B5EF4-FFF2-40B4-BE49-F238E27FC236}">
                <a16:creationId xmlns:a16="http://schemas.microsoft.com/office/drawing/2014/main" id="{532C7042-86AF-FB4A-B852-F1C9AA9816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49099" y="3950061"/>
            <a:ext cx="261839" cy="11346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2C219B7-5929-0149-AF5A-C7BA0DB52B44}"/>
              </a:ext>
            </a:extLst>
          </p:cNvPr>
          <p:cNvSpPr/>
          <p:nvPr/>
        </p:nvSpPr>
        <p:spPr>
          <a:xfrm>
            <a:off x="6954391" y="3379402"/>
            <a:ext cx="2065598" cy="17992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4" name="Group 84">
            <a:extLst>
              <a:ext uri="{FF2B5EF4-FFF2-40B4-BE49-F238E27FC236}">
                <a16:creationId xmlns:a16="http://schemas.microsoft.com/office/drawing/2014/main" id="{11E682BF-56C3-AA48-B5BE-44D770191209}"/>
              </a:ext>
            </a:extLst>
          </p:cNvPr>
          <p:cNvGrpSpPr>
            <a:grpSpLocks/>
          </p:cNvGrpSpPr>
          <p:nvPr/>
        </p:nvGrpSpPr>
        <p:grpSpPr bwMode="auto">
          <a:xfrm>
            <a:off x="6661581" y="4854087"/>
            <a:ext cx="1966924" cy="1664320"/>
            <a:chOff x="1680" y="1632"/>
            <a:chExt cx="2304" cy="1920"/>
          </a:xfrm>
        </p:grpSpPr>
        <p:grpSp>
          <p:nvGrpSpPr>
            <p:cNvPr id="145" name="Group 85">
              <a:extLst>
                <a:ext uri="{FF2B5EF4-FFF2-40B4-BE49-F238E27FC236}">
                  <a16:creationId xmlns:a16="http://schemas.microsoft.com/office/drawing/2014/main" id="{A7DAB649-9136-784B-97A0-4CB51EC3E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632"/>
              <a:ext cx="1920" cy="1920"/>
              <a:chOff x="3936" y="1008"/>
              <a:chExt cx="1200" cy="1200"/>
            </a:xfrm>
          </p:grpSpPr>
          <p:sp>
            <p:nvSpPr>
              <p:cNvPr id="163" name="Line 86">
                <a:extLst>
                  <a:ext uri="{FF2B5EF4-FFF2-40B4-BE49-F238E27FC236}">
                    <a16:creationId xmlns:a16="http://schemas.microsoft.com/office/drawing/2014/main" id="{FD305B9D-DA62-AF49-B8AE-AC1E8740FA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0" y="1440"/>
                <a:ext cx="48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4" name="Line 87">
                <a:extLst>
                  <a:ext uri="{FF2B5EF4-FFF2-40B4-BE49-F238E27FC236}">
                    <a16:creationId xmlns:a16="http://schemas.microsoft.com/office/drawing/2014/main" id="{4D4A3643-BD40-354B-8203-2936264AB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1632"/>
                <a:ext cx="48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5" name="Line 88">
                <a:extLst>
                  <a:ext uri="{FF2B5EF4-FFF2-40B4-BE49-F238E27FC236}">
                    <a16:creationId xmlns:a16="http://schemas.microsoft.com/office/drawing/2014/main" id="{AAC0A469-7D50-3D43-A47A-9E7010AD1B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0" y="1728"/>
                <a:ext cx="336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6" name="Line 89">
                <a:extLst>
                  <a:ext uri="{FF2B5EF4-FFF2-40B4-BE49-F238E27FC236}">
                    <a16:creationId xmlns:a16="http://schemas.microsoft.com/office/drawing/2014/main" id="{A2FFC1E7-874F-0B4C-A2DA-DF9290D69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00" y="1008"/>
                <a:ext cx="19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67" name="Line 90">
                <a:extLst>
                  <a:ext uri="{FF2B5EF4-FFF2-40B4-BE49-F238E27FC236}">
                    <a16:creationId xmlns:a16="http://schemas.microsoft.com/office/drawing/2014/main" id="{C4D41E96-F01E-7F4E-92A6-C87F81298C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36" y="1632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146" name="Group 91">
              <a:extLst>
                <a:ext uri="{FF2B5EF4-FFF2-40B4-BE49-F238E27FC236}">
                  <a16:creationId xmlns:a16="http://schemas.microsoft.com/office/drawing/2014/main" id="{44C2548A-3B33-4549-BD18-B3BFCDB5CF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" y="1939"/>
              <a:ext cx="2227" cy="1536"/>
              <a:chOff x="1757" y="1939"/>
              <a:chExt cx="2227" cy="1536"/>
            </a:xfrm>
          </p:grpSpPr>
          <p:sp>
            <p:nvSpPr>
              <p:cNvPr id="147" name="Oval 92">
                <a:extLst>
                  <a:ext uri="{FF2B5EF4-FFF2-40B4-BE49-F238E27FC236}">
                    <a16:creationId xmlns:a16="http://schemas.microsoft.com/office/drawing/2014/main" id="{061B8383-639B-2F48-A38D-9CCF4515C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95" y="2093"/>
                <a:ext cx="153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8" name="Oval 93">
                <a:extLst>
                  <a:ext uri="{FF2B5EF4-FFF2-40B4-BE49-F238E27FC236}">
                    <a16:creationId xmlns:a16="http://schemas.microsoft.com/office/drawing/2014/main" id="{908C4857-7655-EC47-B202-B3208A784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25" y="1939"/>
                <a:ext cx="154" cy="15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49" name="Oval 94">
                <a:extLst>
                  <a:ext uri="{FF2B5EF4-FFF2-40B4-BE49-F238E27FC236}">
                    <a16:creationId xmlns:a16="http://schemas.microsoft.com/office/drawing/2014/main" id="{1F499721-89A7-CB4D-9F9C-DCE39017A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525" y="3168"/>
                <a:ext cx="154" cy="15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0" name="Oval 95">
                <a:extLst>
                  <a:ext uri="{FF2B5EF4-FFF2-40B4-BE49-F238E27FC236}">
                    <a16:creationId xmlns:a16="http://schemas.microsoft.com/office/drawing/2014/main" id="{04784248-2B49-7D49-87FF-C60FDCCB6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755" y="2553"/>
                <a:ext cx="154" cy="15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1" name="Oval 96">
                <a:extLst>
                  <a:ext uri="{FF2B5EF4-FFF2-40B4-BE49-F238E27FC236}">
                    <a16:creationId xmlns:a16="http://schemas.microsoft.com/office/drawing/2014/main" id="{743E7471-8118-9549-B688-AB5358DD49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600" y="2861"/>
                <a:ext cx="154" cy="153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2" name="Oval 97">
                <a:extLst>
                  <a:ext uri="{FF2B5EF4-FFF2-40B4-BE49-F238E27FC236}">
                    <a16:creationId xmlns:a16="http://schemas.microsoft.com/office/drawing/2014/main" id="{E5AC159F-8BBD-BC4F-AB3A-6AB308FDE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754" y="2707"/>
                <a:ext cx="153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3" name="Line 98">
                <a:extLst>
                  <a:ext uri="{FF2B5EF4-FFF2-40B4-BE49-F238E27FC236}">
                    <a16:creationId xmlns:a16="http://schemas.microsoft.com/office/drawing/2014/main" id="{F01EBABB-9BB0-5240-B904-F80C1F7D5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62" y="2323"/>
                <a:ext cx="0" cy="4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54" name="Oval 99">
                <a:extLst>
                  <a:ext uri="{FF2B5EF4-FFF2-40B4-BE49-F238E27FC236}">
                    <a16:creationId xmlns:a16="http://schemas.microsoft.com/office/drawing/2014/main" id="{E745AB24-CBF7-9948-A576-3E6895AB1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909" y="2861"/>
                <a:ext cx="153" cy="15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5" name="Oval 100">
                <a:extLst>
                  <a:ext uri="{FF2B5EF4-FFF2-40B4-BE49-F238E27FC236}">
                    <a16:creationId xmlns:a16="http://schemas.microsoft.com/office/drawing/2014/main" id="{341C8973-4D0B-954F-911F-1A6DE4F59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62" y="3091"/>
                <a:ext cx="154" cy="15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6" name="Oval 101">
                <a:extLst>
                  <a:ext uri="{FF2B5EF4-FFF2-40B4-BE49-F238E27FC236}">
                    <a16:creationId xmlns:a16="http://schemas.microsoft.com/office/drawing/2014/main" id="{C2480DC0-CAA2-A34E-A6C9-589C830BC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62" y="3321"/>
                <a:ext cx="154" cy="15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7" name="Oval 102">
                <a:extLst>
                  <a:ext uri="{FF2B5EF4-FFF2-40B4-BE49-F238E27FC236}">
                    <a16:creationId xmlns:a16="http://schemas.microsoft.com/office/drawing/2014/main" id="{A8368345-92FA-A54F-AC31-0EF9A9297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30" y="2937"/>
                <a:ext cx="154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8" name="Oval 103">
                <a:extLst>
                  <a:ext uri="{FF2B5EF4-FFF2-40B4-BE49-F238E27FC236}">
                    <a16:creationId xmlns:a16="http://schemas.microsoft.com/office/drawing/2014/main" id="{03108C89-7739-FE4B-A8F9-2B1B16246D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523" y="2630"/>
                <a:ext cx="154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59" name="Oval 104">
                <a:extLst>
                  <a:ext uri="{FF2B5EF4-FFF2-40B4-BE49-F238E27FC236}">
                    <a16:creationId xmlns:a16="http://schemas.microsoft.com/office/drawing/2014/main" id="{334D74DD-1499-D44F-92D7-919ABC763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832" y="2477"/>
                <a:ext cx="154" cy="15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0" name="Oval 105">
                <a:extLst>
                  <a:ext uri="{FF2B5EF4-FFF2-40B4-BE49-F238E27FC236}">
                    <a16:creationId xmlns:a16="http://schemas.microsoft.com/office/drawing/2014/main" id="{85D5135B-404A-2B4D-8BBB-D091AF205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679" y="2093"/>
                <a:ext cx="153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1" name="Oval 106">
                <a:extLst>
                  <a:ext uri="{FF2B5EF4-FFF2-40B4-BE49-F238E27FC236}">
                    <a16:creationId xmlns:a16="http://schemas.microsoft.com/office/drawing/2014/main" id="{2FFE1DC8-390A-9741-975B-0E768DAFF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95" y="2323"/>
                <a:ext cx="153" cy="15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62" name="Oval 107">
                <a:extLst>
                  <a:ext uri="{FF2B5EF4-FFF2-40B4-BE49-F238E27FC236}">
                    <a16:creationId xmlns:a16="http://schemas.microsoft.com/office/drawing/2014/main" id="{BAF2FDB1-65E0-9E4F-BE53-254E51304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757" y="2400"/>
                <a:ext cx="154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</p:grpSp>
      <p:pic>
        <p:nvPicPr>
          <p:cNvPr id="168" name="Audio 167">
            <a:hlinkClick r:id="" action="ppaction://media"/>
            <a:extLst>
              <a:ext uri="{FF2B5EF4-FFF2-40B4-BE49-F238E27FC236}">
                <a16:creationId xmlns:a16="http://schemas.microsoft.com/office/drawing/2014/main" id="{EAEAAA8D-F80E-9247-8A18-8BF1118BA3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750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783"/>
    </mc:Choice>
    <mc:Fallback>
      <p:transition spd="slow" advTm="18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8"/>
                </p:tgtEl>
              </p:cMediaNode>
            </p:audio>
          </p:childTnLst>
        </p:cTn>
      </p:par>
    </p:tnLst>
    <p:bldLst>
      <p:bldP spid="22" grpId="0" animBg="1"/>
      <p:bldP spid="1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All-vs-All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>
                    <a:solidFill>
                      <a:srgbClr val="0000FF"/>
                    </a:solidFill>
                  </a:rPr>
                  <a:t>Assumption</a:t>
                </a:r>
                <a:r>
                  <a:rPr lang="en-US" sz="2200" dirty="0"/>
                  <a:t>: There is a separation between </a:t>
                </a:r>
                <a:r>
                  <a:rPr lang="en-US" sz="2200" dirty="0">
                    <a:solidFill>
                      <a:srgbClr val="FF0000"/>
                    </a:solidFill>
                  </a:rPr>
                  <a:t>every pair of classes</a:t>
                </a:r>
                <a:r>
                  <a:rPr lang="en-US" sz="2200" dirty="0">
                    <a:solidFill>
                      <a:srgbClr val="0000FF"/>
                    </a:solidFill>
                  </a:rPr>
                  <a:t> </a:t>
                </a:r>
                <a:r>
                  <a:rPr lang="en-US" sz="2200" dirty="0"/>
                  <a:t>using a binary classifier in the hypothesis space.</a:t>
                </a:r>
              </a:p>
              <a:p>
                <a:r>
                  <a:rPr lang="en-US" sz="2200" dirty="0">
                    <a:solidFill>
                      <a:srgbClr val="0000FF"/>
                    </a:solidFill>
                  </a:rPr>
                  <a:t>Learning</a:t>
                </a:r>
                <a:r>
                  <a:rPr lang="en-US" sz="2200" dirty="0"/>
                  <a:t>: Decomposed to learning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𝑐h𝑜𝑜𝑠𝑒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2] ~ </m:t>
                    </m:r>
                    <m:sSup>
                      <m:sSupPr>
                        <m:ctrlPr>
                          <a:rPr lang="en-US" sz="2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2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independent binary classifiers, one corresponding to each pair of class labels. For the pair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endParaRPr lang="en-US" sz="2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200" dirty="0"/>
                  <a:t>Positive example: all examples with label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200" dirty="0"/>
                  <a:t>Negative examples: all examples with label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200" dirty="0">
                    <a:solidFill>
                      <a:srgbClr val="0000FF"/>
                    </a:solidFill>
                  </a:rPr>
                  <a:t>Decision</a:t>
                </a:r>
                <a:r>
                  <a:rPr lang="en-US" sz="2200" dirty="0"/>
                  <a:t>: More involved, since output of binary classifier may not cohere. Each label gets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200" dirty="0"/>
                  <a:t> votes. Classify example </a:t>
                </a:r>
                <a14:m>
                  <m:oMath xmlns:m="http://schemas.openxmlformats.org/officeDocument/2006/math">
                    <m:r>
                      <a:rPr lang="en-US" sz="22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200" dirty="0"/>
                  <a:t> to take label</a:t>
                </a:r>
                <a14:m>
                  <m:oMath xmlns:m="http://schemas.openxmlformats.org/officeDocument/2006/math">
                    <m:r>
                      <a:rPr lang="en-US" sz="220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r>
                      <a:rPr lang="en-US" sz="22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wins on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200" dirty="0"/>
                  <a:t> more often than </a:t>
                </a:r>
                <a14:m>
                  <m:oMath xmlns:m="http://schemas.openxmlformats.org/officeDocument/2006/math">
                    <m:r>
                      <a:rPr lang="en-US" sz="2200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20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dirty="0">
                            <a:latin typeface="Cambria Math" panose="02040503050406030204" pitchFamily="18" charset="0"/>
                          </a:rPr>
                          <m:t>=1,…</m:t>
                        </m:r>
                        <m:r>
                          <a:rPr lang="en-US" sz="2200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2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2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16" t="-606" r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D68FEC-D55D-1249-96C5-7B59E4CD84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111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14"/>
    </mc:Choice>
    <mc:Fallback>
      <p:transition spd="slow" advTm="90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3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488644" y="4759533"/>
                <a:ext cx="7259819" cy="895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4965" indent="-342900">
                  <a:lnSpc>
                    <a:spcPct val="100000"/>
                  </a:lnSpc>
                  <a:spcBef>
                    <a:spcPts val="489"/>
                  </a:spcBef>
                  <a:buFont typeface="Arial" panose="020B0604020202020204" pitchFamily="34" charset="0"/>
                  <a:buChar char="•"/>
                  <a:tabLst>
                    <a:tab pos="189865" algn="l"/>
                  </a:tabLst>
                </a:pPr>
                <a:r>
                  <a:rPr lang="en-US" sz="2400" spc="20" dirty="0">
                    <a:latin typeface="Tahoma"/>
                    <a:cs typeface="Tahoma"/>
                  </a:rPr>
                  <a:t>How </a:t>
                </a:r>
                <a:r>
                  <a:rPr lang="en-US" sz="2400" spc="15" dirty="0">
                    <a:latin typeface="Tahoma"/>
                    <a:cs typeface="Tahoma"/>
                  </a:rPr>
                  <a:t>do </a:t>
                </a:r>
                <a:r>
                  <a:rPr lang="en-US" sz="2400" spc="20" dirty="0">
                    <a:latin typeface="Tahoma"/>
                    <a:cs typeface="Tahoma"/>
                  </a:rPr>
                  <a:t>we </a:t>
                </a:r>
                <a:r>
                  <a:rPr lang="en-US" sz="2400" spc="15" dirty="0">
                    <a:latin typeface="Tahoma"/>
                    <a:cs typeface="Tahoma"/>
                  </a:rPr>
                  <a:t>represent </a:t>
                </a:r>
                <a:r>
                  <a:rPr lang="en-US" sz="2400" spc="10" dirty="0">
                    <a:latin typeface="Tahoma"/>
                    <a:cs typeface="Tahoma"/>
                  </a:rPr>
                  <a:t>this</a:t>
                </a:r>
                <a:r>
                  <a:rPr lang="en-US" sz="2400" spc="-5" dirty="0">
                    <a:latin typeface="Tahoma"/>
                    <a:cs typeface="Tahoma"/>
                  </a:rPr>
                  <a:t> </a:t>
                </a:r>
                <a:r>
                  <a:rPr lang="en-US" sz="2400" spc="15" dirty="0">
                    <a:latin typeface="Tahoma"/>
                    <a:cs typeface="Tahoma"/>
                  </a:rPr>
                  <a:t>mathematically?</a:t>
                </a:r>
                <a:endParaRPr lang="en-US" sz="2400" dirty="0">
                  <a:latin typeface="Tahoma"/>
                  <a:cs typeface="Tahoma"/>
                </a:endParaRPr>
              </a:p>
              <a:p>
                <a:pPr marL="354965" indent="-342900">
                  <a:lnSpc>
                    <a:spcPct val="100000"/>
                  </a:lnSpc>
                  <a:spcBef>
                    <a:spcPts val="489"/>
                  </a:spcBef>
                  <a:buFont typeface="Arial" panose="020B0604020202020204" pitchFamily="34" charset="0"/>
                  <a:buChar char="•"/>
                  <a:tabLst>
                    <a:tab pos="189865" algn="l"/>
                  </a:tabLst>
                </a:pPr>
                <a:r>
                  <a:rPr lang="en-US" sz="2400" spc="15" dirty="0">
                    <a:latin typeface="Tahoma"/>
                    <a:cs typeface="Tahoma"/>
                  </a:rPr>
                  <a:t>…in </a:t>
                </a:r>
                <a14:m>
                  <m:oMath xmlns:m="http://schemas.openxmlformats.org/officeDocument/2006/math">
                    <m:r>
                      <a:rPr lang="en-US" sz="2400" i="1" spc="15" dirty="0" smtClean="0">
                        <a:latin typeface="Cambria Math" panose="02040503050406030204" pitchFamily="18" charset="0"/>
                        <a:cs typeface="Tahoma"/>
                      </a:rPr>
                      <m:t>𝑚</m:t>
                    </m:r>
                  </m:oMath>
                </a14:m>
                <a:r>
                  <a:rPr lang="en-US" sz="2400" i="1" spc="15" dirty="0">
                    <a:latin typeface="Tahoma"/>
                    <a:cs typeface="Tahoma"/>
                  </a:rPr>
                  <a:t> </a:t>
                </a:r>
                <a:r>
                  <a:rPr lang="en-US" sz="2400" spc="10" dirty="0">
                    <a:latin typeface="Tahoma"/>
                    <a:cs typeface="Tahoma"/>
                  </a:rPr>
                  <a:t>input</a:t>
                </a:r>
                <a:r>
                  <a:rPr lang="en-US" sz="2400" spc="15" dirty="0">
                    <a:latin typeface="Tahoma"/>
                    <a:cs typeface="Tahoma"/>
                  </a:rPr>
                  <a:t> </a:t>
                </a:r>
                <a:r>
                  <a:rPr lang="en-US" sz="2400" spc="10" dirty="0">
                    <a:latin typeface="Tahoma"/>
                    <a:cs typeface="Tahoma"/>
                  </a:rPr>
                  <a:t>dimensions?</a:t>
                </a:r>
                <a:endParaRPr lang="en-US" sz="2400" dirty="0">
                  <a:latin typeface="Tahoma"/>
                  <a:cs typeface="Tahoma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644" y="4759533"/>
                <a:ext cx="7259819" cy="895117"/>
              </a:xfrm>
              <a:prstGeom prst="rect">
                <a:avLst/>
              </a:prstGeom>
              <a:blipFill>
                <a:blip r:embed="rId6"/>
                <a:stretch>
                  <a:fillRect l="-873" t="-4225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51520" y="1126788"/>
            <a:ext cx="5056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Specifying a line and margin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5191080" y="2218293"/>
            <a:ext cx="4572000" cy="2975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4490" marR="5080" indent="116839">
              <a:lnSpc>
                <a:spcPts val="1550"/>
              </a:lnSpc>
              <a:spcBef>
                <a:spcPts val="95"/>
              </a:spcBef>
            </a:pPr>
            <a:r>
              <a:rPr lang="en-US" spc="5" dirty="0">
                <a:latin typeface="Tahoma"/>
                <a:cs typeface="Tahoma"/>
              </a:rPr>
              <a:t>Decision </a:t>
            </a:r>
            <a:r>
              <a:rPr lang="en-US" spc="10" dirty="0">
                <a:latin typeface="Tahoma"/>
                <a:cs typeface="Tahoma"/>
              </a:rPr>
              <a:t>Boundary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3273" y="2538771"/>
            <a:ext cx="1988045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4490" marR="5080" indent="116839">
              <a:lnSpc>
                <a:spcPts val="1550"/>
              </a:lnSpc>
              <a:spcBef>
                <a:spcPts val="95"/>
              </a:spcBef>
            </a:pPr>
            <a:r>
              <a:rPr lang="en-US" spc="10" dirty="0">
                <a:latin typeface="Tahoma"/>
                <a:cs typeface="Tahoma"/>
              </a:rPr>
              <a:t> </a:t>
            </a:r>
            <a:r>
              <a:rPr lang="en-US" spc="10" dirty="0">
                <a:solidFill>
                  <a:srgbClr val="3333CC"/>
                </a:solidFill>
                <a:latin typeface="Tahoma"/>
                <a:cs typeface="Tahoma"/>
              </a:rPr>
              <a:t>Minus-Plane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4753711" y="1781381"/>
            <a:ext cx="2979943" cy="332142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pc="5" dirty="0">
                <a:solidFill>
                  <a:srgbClr val="FF0000"/>
                </a:solidFill>
                <a:latin typeface="Tahoma"/>
                <a:cs typeface="Tahoma"/>
              </a:rPr>
              <a:t>Plus-Plane</a:t>
            </a:r>
            <a:endParaRPr sz="1000" dirty="0">
              <a:latin typeface="Tahoma"/>
              <a:cs typeface="Tahom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488644" y="1916832"/>
            <a:ext cx="2651308" cy="12241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19672" y="2218293"/>
            <a:ext cx="2664296" cy="1210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782536" y="2469183"/>
            <a:ext cx="2664296" cy="121070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157923">
            <a:off x="1140973" y="1858720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“Predict Class = +1”</a:t>
            </a:r>
          </a:p>
          <a:p>
            <a:r>
              <a:rPr lang="en-GB" dirty="0">
                <a:solidFill>
                  <a:srgbClr val="FF0000"/>
                </a:solidFill>
              </a:rPr>
              <a:t>	zone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−1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 rot="20046613">
            <a:off x="2080447" y="2796303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“Predict Class = -1”</a:t>
            </a:r>
          </a:p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zone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8" name="Curved Connector 27"/>
          <p:cNvCxnSpPr>
            <a:stCxn id="16" idx="1"/>
          </p:cNvCxnSpPr>
          <p:nvPr/>
        </p:nvCxnSpPr>
        <p:spPr>
          <a:xfrm rot="10800000" flipV="1">
            <a:off x="3705077" y="1947451"/>
            <a:ext cx="1048635" cy="166071"/>
          </a:xfrm>
          <a:prstGeom prst="curvedConnector3">
            <a:avLst>
              <a:gd name="adj1" fmla="val 4230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10800000" flipV="1">
            <a:off x="3979127" y="2333761"/>
            <a:ext cx="1700422" cy="530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/>
          <p:cNvCxnSpPr/>
          <p:nvPr/>
        </p:nvCxnSpPr>
        <p:spPr>
          <a:xfrm rot="10800000">
            <a:off x="4059692" y="2660308"/>
            <a:ext cx="1361851" cy="3993"/>
          </a:xfrm>
          <a:prstGeom prst="curvedConnector3">
            <a:avLst>
              <a:gd name="adj1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96CDF6-34C8-7E4B-9953-5C2CAF0C6D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060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88"/>
    </mc:Choice>
    <mc:Fallback>
      <p:transition spd="slow" advTm="116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8" grpId="0"/>
      <p:bldP spid="16" grpId="0"/>
      <p:bldP spid="19" grpId="0"/>
      <p:bldP spid="20" grpId="0"/>
      <p:bldP spid="22" grpId="0"/>
      <p:bldP spid="23" grpId="0"/>
    </p:bldLst>
  </p:timing>
  <p:extLst>
    <p:ext uri="{3A86A75C-4F4B-4683-9AE1-C65F6400EC91}">
      <p14:laserTraceLst xmlns:p14="http://schemas.microsoft.com/office/powerpoint/2010/main">
        <p14:tracePtLst/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Solving </a:t>
            </a:r>
            <a:r>
              <a:rPr lang="en-US" sz="3200" dirty="0" err="1"/>
              <a:t>MultiClass</a:t>
            </a:r>
            <a:r>
              <a:rPr lang="en-US" sz="3200" dirty="0"/>
              <a:t> with All-vs-All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101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ln/>
              <a:extLst>
                <a:ext uri="{91240B29-F687-4F45-9708-019B960494DF}">
                  <a14:hiddenLine w="9525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rm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baseline="-25000" dirty="0" err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baseline="-25000" dirty="0" err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baseline="-25000" dirty="0" err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baseline="-25000" dirty="0" err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baseline="-25000" dirty="0" err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baseline="-25000" dirty="0" err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baseline="-25000" dirty="0" err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sym typeface="Symbol" pitchFamily="18" charset="2"/>
                      </a:rPr>
                      <m:t>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</a:p>
              <a:p>
                <a:endParaRPr lang="en-US" sz="1500" dirty="0"/>
              </a:p>
              <a:p>
                <a:pPr lvl="1">
                  <a:lnSpc>
                    <a:spcPct val="75000"/>
                  </a:lnSpc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baseline="-25000" dirty="0" err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 	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𝑟𝑒𝑑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75000"/>
                  </a:lnSpc>
                  <a:buFont typeface="Wingdings" pitchFamily="2" charset="2"/>
                  <a:buNone/>
                </a:pPr>
                <a:r>
                  <a:rPr lang="en-US" dirty="0"/>
                  <a:t>		  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 0 	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𝑏𝑙𝑢𝑒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 lvl="1">
                  <a:lnSpc>
                    <a:spcPct val="75000"/>
                  </a:lnSpc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baseline="-25000" dirty="0" err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&gt; 0 	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𝑟𝑒𝑑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75000"/>
                  </a:lnSpc>
                  <a:buFont typeface="Wingdings" pitchFamily="2" charset="2"/>
                  <a:buNone/>
                </a:pPr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 0 	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𝑔𝑟𝑒𝑒𝑛</m:t>
                    </m:r>
                  </m:oMath>
                </a14:m>
                <a:endParaRPr lang="en-US" dirty="0">
                  <a:solidFill>
                    <a:srgbClr val="008000"/>
                  </a:solidFill>
                </a:endParaRPr>
              </a:p>
              <a:p>
                <a:pPr lvl="1">
                  <a:lnSpc>
                    <a:spcPct val="75000"/>
                  </a:lnSpc>
                </a:pPr>
                <a:r>
                  <a:rPr lang="en-US" dirty="0"/>
                  <a:t>... (for all pairs)</a:t>
                </a:r>
              </a:p>
              <a:p>
                <a:pPr marL="342900" lvl="1" indent="0">
                  <a:lnSpc>
                    <a:spcPct val="75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7101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924" t="-909"/>
                </a:stretch>
              </a:blipFill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012" name="Text Box 4"/>
          <p:cNvSpPr txBox="1">
            <a:spLocks noChangeArrowheads="1"/>
          </p:cNvSpPr>
          <p:nvPr/>
        </p:nvSpPr>
        <p:spPr bwMode="auto">
          <a:xfrm>
            <a:off x="2729806" y="4850756"/>
            <a:ext cx="11913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Times New Roman" pitchFamily="18" charset="0"/>
              </a:rPr>
              <a:t>Individual </a:t>
            </a:r>
          </a:p>
          <a:p>
            <a:pPr algn="l"/>
            <a:r>
              <a:rPr lang="en-US" dirty="0">
                <a:latin typeface="Times New Roman" pitchFamily="18" charset="0"/>
              </a:rPr>
              <a:t>Classifiers</a:t>
            </a:r>
          </a:p>
        </p:txBody>
      </p:sp>
      <p:sp>
        <p:nvSpPr>
          <p:cNvPr id="171013" name="Text Box 5"/>
          <p:cNvSpPr txBox="1">
            <a:spLocks noChangeArrowheads="1"/>
          </p:cNvSpPr>
          <p:nvPr/>
        </p:nvSpPr>
        <p:spPr bwMode="auto">
          <a:xfrm>
            <a:off x="7621306" y="5711291"/>
            <a:ext cx="10631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Times New Roman" pitchFamily="18" charset="0"/>
              </a:rPr>
              <a:t>Decision </a:t>
            </a:r>
          </a:p>
          <a:p>
            <a:pPr algn="l"/>
            <a:r>
              <a:rPr lang="en-US" dirty="0">
                <a:latin typeface="Times New Roman" pitchFamily="18" charset="0"/>
              </a:rPr>
              <a:t>Regions</a:t>
            </a:r>
          </a:p>
        </p:txBody>
      </p:sp>
      <p:sp>
        <p:nvSpPr>
          <p:cNvPr id="171033" name="Line 25"/>
          <p:cNvSpPr>
            <a:spLocks noChangeShapeType="1"/>
          </p:cNvSpPr>
          <p:nvPr/>
        </p:nvSpPr>
        <p:spPr bwMode="auto">
          <a:xfrm flipH="1">
            <a:off x="1204616" y="4769792"/>
            <a:ext cx="1253728" cy="1085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1034" name="Line 26"/>
          <p:cNvSpPr>
            <a:spLocks noChangeShapeType="1"/>
          </p:cNvSpPr>
          <p:nvPr/>
        </p:nvSpPr>
        <p:spPr bwMode="auto">
          <a:xfrm>
            <a:off x="2108300" y="4894808"/>
            <a:ext cx="400050" cy="1485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1035" name="Line 27"/>
          <p:cNvSpPr>
            <a:spLocks noChangeShapeType="1"/>
          </p:cNvSpPr>
          <p:nvPr/>
        </p:nvSpPr>
        <p:spPr bwMode="auto">
          <a:xfrm flipV="1">
            <a:off x="1426073" y="5262711"/>
            <a:ext cx="1135856" cy="578644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1037" name="Line 29"/>
          <p:cNvSpPr>
            <a:spLocks noChangeShapeType="1"/>
          </p:cNvSpPr>
          <p:nvPr/>
        </p:nvSpPr>
        <p:spPr bwMode="auto">
          <a:xfrm flipV="1">
            <a:off x="1140323" y="5387726"/>
            <a:ext cx="1128713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71038" name="Line 30"/>
          <p:cNvSpPr>
            <a:spLocks noChangeShapeType="1"/>
          </p:cNvSpPr>
          <p:nvPr/>
        </p:nvSpPr>
        <p:spPr bwMode="auto">
          <a:xfrm flipH="1">
            <a:off x="1765401" y="4748362"/>
            <a:ext cx="603647" cy="14608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grpSp>
        <p:nvGrpSpPr>
          <p:cNvPr id="171039" name="Group 31"/>
          <p:cNvGrpSpPr>
            <a:grpSpLocks/>
          </p:cNvGrpSpPr>
          <p:nvPr/>
        </p:nvGrpSpPr>
        <p:grpSpPr bwMode="auto">
          <a:xfrm>
            <a:off x="5486401" y="4810273"/>
            <a:ext cx="2077641" cy="1643063"/>
            <a:chOff x="1858" y="2652"/>
            <a:chExt cx="1745" cy="1380"/>
          </a:xfrm>
        </p:grpSpPr>
        <p:sp>
          <p:nvSpPr>
            <p:cNvPr id="171040" name="Freeform 32"/>
            <p:cNvSpPr>
              <a:spLocks/>
            </p:cNvSpPr>
            <p:nvPr/>
          </p:nvSpPr>
          <p:spPr bwMode="auto">
            <a:xfrm>
              <a:off x="3005" y="2652"/>
              <a:ext cx="151" cy="131"/>
            </a:xfrm>
            <a:custGeom>
              <a:avLst/>
              <a:gdLst>
                <a:gd name="T0" fmla="*/ 0 w 151"/>
                <a:gd name="T1" fmla="*/ 131 h 131"/>
                <a:gd name="T2" fmla="*/ 151 w 151"/>
                <a:gd name="T3" fmla="*/ 0 h 131"/>
                <a:gd name="T4" fmla="*/ 45 w 151"/>
                <a:gd name="T5" fmla="*/ 12 h 131"/>
                <a:gd name="T6" fmla="*/ 0 w 151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31">
                  <a:moveTo>
                    <a:pt x="0" y="131"/>
                  </a:moveTo>
                  <a:lnTo>
                    <a:pt x="151" y="0"/>
                  </a:lnTo>
                  <a:lnTo>
                    <a:pt x="45" y="12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41" name="Freeform 33"/>
            <p:cNvSpPr>
              <a:spLocks/>
            </p:cNvSpPr>
            <p:nvPr/>
          </p:nvSpPr>
          <p:spPr bwMode="auto">
            <a:xfrm>
              <a:off x="2862" y="3227"/>
              <a:ext cx="161" cy="262"/>
            </a:xfrm>
            <a:custGeom>
              <a:avLst/>
              <a:gdLst>
                <a:gd name="T0" fmla="*/ 0 w 161"/>
                <a:gd name="T1" fmla="*/ 45 h 262"/>
                <a:gd name="T2" fmla="*/ 92 w 161"/>
                <a:gd name="T3" fmla="*/ 0 h 262"/>
                <a:gd name="T4" fmla="*/ 161 w 161"/>
                <a:gd name="T5" fmla="*/ 262 h 262"/>
                <a:gd name="T6" fmla="*/ 0 w 161"/>
                <a:gd name="T7" fmla="*/ 4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262">
                  <a:moveTo>
                    <a:pt x="0" y="45"/>
                  </a:moveTo>
                  <a:lnTo>
                    <a:pt x="92" y="0"/>
                  </a:lnTo>
                  <a:lnTo>
                    <a:pt x="161" y="2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42" name="Freeform 34"/>
            <p:cNvSpPr>
              <a:spLocks/>
            </p:cNvSpPr>
            <p:nvPr/>
          </p:nvSpPr>
          <p:spPr bwMode="auto">
            <a:xfrm>
              <a:off x="2867" y="2793"/>
              <a:ext cx="132" cy="236"/>
            </a:xfrm>
            <a:custGeom>
              <a:avLst/>
              <a:gdLst>
                <a:gd name="T0" fmla="*/ 0 w 132"/>
                <a:gd name="T1" fmla="*/ 110 h 236"/>
                <a:gd name="T2" fmla="*/ 132 w 132"/>
                <a:gd name="T3" fmla="*/ 0 h 236"/>
                <a:gd name="T4" fmla="*/ 33 w 132"/>
                <a:gd name="T5" fmla="*/ 236 h 236"/>
                <a:gd name="T6" fmla="*/ 0 w 132"/>
                <a:gd name="T7" fmla="*/ 11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236">
                  <a:moveTo>
                    <a:pt x="0" y="110"/>
                  </a:moveTo>
                  <a:lnTo>
                    <a:pt x="132" y="0"/>
                  </a:lnTo>
                  <a:lnTo>
                    <a:pt x="33" y="236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43" name="Freeform 35"/>
            <p:cNvSpPr>
              <a:spLocks/>
            </p:cNvSpPr>
            <p:nvPr/>
          </p:nvSpPr>
          <p:spPr bwMode="auto">
            <a:xfrm>
              <a:off x="1858" y="2906"/>
              <a:ext cx="1091" cy="872"/>
            </a:xfrm>
            <a:custGeom>
              <a:avLst/>
              <a:gdLst>
                <a:gd name="T0" fmla="*/ 438 w 1091"/>
                <a:gd name="T1" fmla="*/ 492 h 872"/>
                <a:gd name="T2" fmla="*/ 1006 w 1091"/>
                <a:gd name="T3" fmla="*/ 0 h 872"/>
                <a:gd name="T4" fmla="*/ 1091 w 1091"/>
                <a:gd name="T5" fmla="*/ 322 h 872"/>
                <a:gd name="T6" fmla="*/ 0 w 1091"/>
                <a:gd name="T7" fmla="*/ 872 h 872"/>
                <a:gd name="T8" fmla="*/ 438 w 1091"/>
                <a:gd name="T9" fmla="*/ 49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1" h="872">
                  <a:moveTo>
                    <a:pt x="438" y="492"/>
                  </a:moveTo>
                  <a:lnTo>
                    <a:pt x="1006" y="0"/>
                  </a:lnTo>
                  <a:lnTo>
                    <a:pt x="1091" y="322"/>
                  </a:lnTo>
                  <a:lnTo>
                    <a:pt x="0" y="872"/>
                  </a:lnTo>
                  <a:lnTo>
                    <a:pt x="438" y="492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44" name="Freeform 36"/>
            <p:cNvSpPr>
              <a:spLocks/>
            </p:cNvSpPr>
            <p:nvPr/>
          </p:nvSpPr>
          <p:spPr bwMode="auto">
            <a:xfrm>
              <a:off x="2028" y="2688"/>
              <a:ext cx="1011" cy="771"/>
            </a:xfrm>
            <a:custGeom>
              <a:avLst/>
              <a:gdLst>
                <a:gd name="T0" fmla="*/ 72 w 1011"/>
                <a:gd name="T1" fmla="*/ 771 h 771"/>
                <a:gd name="T2" fmla="*/ 258 w 1011"/>
                <a:gd name="T3" fmla="*/ 717 h 771"/>
                <a:gd name="T4" fmla="*/ 972 w 1011"/>
                <a:gd name="T5" fmla="*/ 99 h 771"/>
                <a:gd name="T6" fmla="*/ 1011 w 1011"/>
                <a:gd name="T7" fmla="*/ 0 h 771"/>
                <a:gd name="T8" fmla="*/ 504 w 1011"/>
                <a:gd name="T9" fmla="*/ 9 h 771"/>
                <a:gd name="T10" fmla="*/ 0 w 1011"/>
                <a:gd name="T11" fmla="*/ 414 h 771"/>
                <a:gd name="T12" fmla="*/ 72 w 1011"/>
                <a:gd name="T13" fmla="*/ 77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1" h="771">
                  <a:moveTo>
                    <a:pt x="72" y="771"/>
                  </a:moveTo>
                  <a:lnTo>
                    <a:pt x="258" y="717"/>
                  </a:lnTo>
                  <a:lnTo>
                    <a:pt x="972" y="99"/>
                  </a:lnTo>
                  <a:lnTo>
                    <a:pt x="1011" y="0"/>
                  </a:lnTo>
                  <a:lnTo>
                    <a:pt x="504" y="9"/>
                  </a:lnTo>
                  <a:lnTo>
                    <a:pt x="0" y="414"/>
                  </a:lnTo>
                  <a:lnTo>
                    <a:pt x="72" y="77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45" name="Freeform 37"/>
            <p:cNvSpPr>
              <a:spLocks/>
            </p:cNvSpPr>
            <p:nvPr/>
          </p:nvSpPr>
          <p:spPr bwMode="auto">
            <a:xfrm>
              <a:off x="2265" y="3273"/>
              <a:ext cx="1038" cy="618"/>
            </a:xfrm>
            <a:custGeom>
              <a:avLst/>
              <a:gdLst>
                <a:gd name="T0" fmla="*/ 0 w 1038"/>
                <a:gd name="T1" fmla="*/ 306 h 618"/>
                <a:gd name="T2" fmla="*/ 594 w 1038"/>
                <a:gd name="T3" fmla="*/ 0 h 618"/>
                <a:gd name="T4" fmla="*/ 1038 w 1038"/>
                <a:gd name="T5" fmla="*/ 618 h 618"/>
                <a:gd name="T6" fmla="*/ 153 w 1038"/>
                <a:gd name="T7" fmla="*/ 525 h 618"/>
                <a:gd name="T8" fmla="*/ 0 w 1038"/>
                <a:gd name="T9" fmla="*/ 306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618">
                  <a:moveTo>
                    <a:pt x="0" y="306"/>
                  </a:moveTo>
                  <a:lnTo>
                    <a:pt x="594" y="0"/>
                  </a:lnTo>
                  <a:lnTo>
                    <a:pt x="1038" y="618"/>
                  </a:lnTo>
                  <a:lnTo>
                    <a:pt x="153" y="525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46" name="Freeform 38"/>
            <p:cNvSpPr>
              <a:spLocks/>
            </p:cNvSpPr>
            <p:nvPr/>
          </p:nvSpPr>
          <p:spPr bwMode="auto">
            <a:xfrm>
              <a:off x="2898" y="2697"/>
              <a:ext cx="705" cy="1200"/>
            </a:xfrm>
            <a:custGeom>
              <a:avLst/>
              <a:gdLst>
                <a:gd name="T0" fmla="*/ 102 w 705"/>
                <a:gd name="T1" fmla="*/ 93 h 1200"/>
                <a:gd name="T2" fmla="*/ 0 w 705"/>
                <a:gd name="T3" fmla="*/ 330 h 1200"/>
                <a:gd name="T4" fmla="*/ 129 w 705"/>
                <a:gd name="T5" fmla="*/ 807 h 1200"/>
                <a:gd name="T6" fmla="*/ 405 w 705"/>
                <a:gd name="T7" fmla="*/ 1188 h 1200"/>
                <a:gd name="T8" fmla="*/ 705 w 705"/>
                <a:gd name="T9" fmla="*/ 1200 h 1200"/>
                <a:gd name="T10" fmla="*/ 213 w 705"/>
                <a:gd name="T11" fmla="*/ 0 h 1200"/>
                <a:gd name="T12" fmla="*/ 102 w 705"/>
                <a:gd name="T13" fmla="*/ 93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5" h="1200">
                  <a:moveTo>
                    <a:pt x="102" y="93"/>
                  </a:moveTo>
                  <a:lnTo>
                    <a:pt x="0" y="330"/>
                  </a:lnTo>
                  <a:lnTo>
                    <a:pt x="129" y="807"/>
                  </a:lnTo>
                  <a:lnTo>
                    <a:pt x="405" y="1188"/>
                  </a:lnTo>
                  <a:lnTo>
                    <a:pt x="705" y="1200"/>
                  </a:lnTo>
                  <a:lnTo>
                    <a:pt x="213" y="0"/>
                  </a:lnTo>
                  <a:lnTo>
                    <a:pt x="102" y="9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grpSp>
          <p:nvGrpSpPr>
            <p:cNvPr id="171047" name="Group 39"/>
            <p:cNvGrpSpPr>
              <a:grpSpLocks/>
            </p:cNvGrpSpPr>
            <p:nvPr/>
          </p:nvGrpSpPr>
          <p:grpSpPr bwMode="auto">
            <a:xfrm>
              <a:off x="2106" y="2854"/>
              <a:ext cx="1206" cy="832"/>
              <a:chOff x="2106" y="2854"/>
              <a:chExt cx="1206" cy="832"/>
            </a:xfrm>
          </p:grpSpPr>
          <p:sp>
            <p:nvSpPr>
              <p:cNvPr id="171048" name="Oval 40"/>
              <p:cNvSpPr>
                <a:spLocks noChangeArrowheads="1"/>
              </p:cNvSpPr>
              <p:nvPr/>
            </p:nvSpPr>
            <p:spPr bwMode="auto">
              <a:xfrm flipV="1">
                <a:off x="2397" y="2937"/>
                <a:ext cx="83" cy="83"/>
              </a:xfrm>
              <a:prstGeom prst="ellipse">
                <a:avLst/>
              </a:prstGeom>
              <a:solidFill>
                <a:srgbClr val="2F170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49" name="Oval 41"/>
              <p:cNvSpPr>
                <a:spLocks noChangeArrowheads="1"/>
              </p:cNvSpPr>
              <p:nvPr/>
            </p:nvSpPr>
            <p:spPr bwMode="auto">
              <a:xfrm flipV="1">
                <a:off x="2522" y="2854"/>
                <a:ext cx="83" cy="83"/>
              </a:xfrm>
              <a:prstGeom prst="ellipse">
                <a:avLst/>
              </a:prstGeom>
              <a:solidFill>
                <a:srgbClr val="2F170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0" name="Oval 42"/>
              <p:cNvSpPr>
                <a:spLocks noChangeArrowheads="1"/>
              </p:cNvSpPr>
              <p:nvPr/>
            </p:nvSpPr>
            <p:spPr bwMode="auto">
              <a:xfrm flipV="1">
                <a:off x="2522" y="3520"/>
                <a:ext cx="83" cy="83"/>
              </a:xfrm>
              <a:prstGeom prst="ellipse">
                <a:avLst/>
              </a:prstGeom>
              <a:solidFill>
                <a:srgbClr val="000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1" name="Oval 43"/>
              <p:cNvSpPr>
                <a:spLocks noChangeArrowheads="1"/>
              </p:cNvSpPr>
              <p:nvPr/>
            </p:nvSpPr>
            <p:spPr bwMode="auto">
              <a:xfrm flipV="1">
                <a:off x="2647" y="3187"/>
                <a:ext cx="83" cy="8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2" name="Oval 44"/>
              <p:cNvSpPr>
                <a:spLocks noChangeArrowheads="1"/>
              </p:cNvSpPr>
              <p:nvPr/>
            </p:nvSpPr>
            <p:spPr bwMode="auto">
              <a:xfrm flipV="1">
                <a:off x="3104" y="3353"/>
                <a:ext cx="83" cy="83"/>
              </a:xfrm>
              <a:prstGeom prst="ellipse">
                <a:avLst/>
              </a:prstGeom>
              <a:solidFill>
                <a:srgbClr val="06FF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3" name="Oval 45"/>
              <p:cNvSpPr>
                <a:spLocks noChangeArrowheads="1"/>
              </p:cNvSpPr>
              <p:nvPr/>
            </p:nvSpPr>
            <p:spPr bwMode="auto">
              <a:xfrm flipV="1">
                <a:off x="3187" y="3270"/>
                <a:ext cx="83" cy="83"/>
              </a:xfrm>
              <a:prstGeom prst="ellipse">
                <a:avLst/>
              </a:prstGeom>
              <a:solidFill>
                <a:srgbClr val="06FF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4" name="Oval 46"/>
              <p:cNvSpPr>
                <a:spLocks noChangeArrowheads="1"/>
              </p:cNvSpPr>
              <p:nvPr/>
            </p:nvSpPr>
            <p:spPr bwMode="auto">
              <a:xfrm flipV="1">
                <a:off x="2730" y="3353"/>
                <a:ext cx="83" cy="83"/>
              </a:xfrm>
              <a:prstGeom prst="ellipse">
                <a:avLst/>
              </a:prstGeom>
              <a:solidFill>
                <a:srgbClr val="000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5" name="Oval 47"/>
              <p:cNvSpPr>
                <a:spLocks noChangeArrowheads="1"/>
              </p:cNvSpPr>
              <p:nvPr/>
            </p:nvSpPr>
            <p:spPr bwMode="auto">
              <a:xfrm flipV="1">
                <a:off x="2813" y="3478"/>
                <a:ext cx="83" cy="83"/>
              </a:xfrm>
              <a:prstGeom prst="ellipse">
                <a:avLst/>
              </a:prstGeom>
              <a:solidFill>
                <a:srgbClr val="000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6" name="Oval 48"/>
              <p:cNvSpPr>
                <a:spLocks noChangeArrowheads="1"/>
              </p:cNvSpPr>
              <p:nvPr/>
            </p:nvSpPr>
            <p:spPr bwMode="auto">
              <a:xfrm flipV="1">
                <a:off x="2813" y="3603"/>
                <a:ext cx="83" cy="83"/>
              </a:xfrm>
              <a:prstGeom prst="ellipse">
                <a:avLst/>
              </a:prstGeom>
              <a:solidFill>
                <a:srgbClr val="000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7" name="Oval 49"/>
              <p:cNvSpPr>
                <a:spLocks noChangeArrowheads="1"/>
              </p:cNvSpPr>
              <p:nvPr/>
            </p:nvSpPr>
            <p:spPr bwMode="auto">
              <a:xfrm flipV="1">
                <a:off x="3229" y="3395"/>
                <a:ext cx="83" cy="83"/>
              </a:xfrm>
              <a:prstGeom prst="ellipse">
                <a:avLst/>
              </a:prstGeom>
              <a:solidFill>
                <a:srgbClr val="06FF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8" name="Oval 50"/>
              <p:cNvSpPr>
                <a:spLocks noChangeArrowheads="1"/>
              </p:cNvSpPr>
              <p:nvPr/>
            </p:nvSpPr>
            <p:spPr bwMode="auto">
              <a:xfrm flipV="1">
                <a:off x="3062" y="3228"/>
                <a:ext cx="84" cy="84"/>
              </a:xfrm>
              <a:prstGeom prst="ellipse">
                <a:avLst/>
              </a:prstGeom>
              <a:solidFill>
                <a:srgbClr val="06FF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59" name="Oval 51"/>
              <p:cNvSpPr>
                <a:spLocks noChangeArrowheads="1"/>
              </p:cNvSpPr>
              <p:nvPr/>
            </p:nvSpPr>
            <p:spPr bwMode="auto">
              <a:xfrm flipV="1">
                <a:off x="2688" y="3145"/>
                <a:ext cx="83" cy="8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60" name="Oval 52"/>
              <p:cNvSpPr>
                <a:spLocks noChangeArrowheads="1"/>
              </p:cNvSpPr>
              <p:nvPr/>
            </p:nvSpPr>
            <p:spPr bwMode="auto">
              <a:xfrm flipV="1">
                <a:off x="2605" y="2937"/>
                <a:ext cx="83" cy="83"/>
              </a:xfrm>
              <a:prstGeom prst="ellipse">
                <a:avLst/>
              </a:prstGeom>
              <a:solidFill>
                <a:srgbClr val="2F170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61" name="Oval 53"/>
              <p:cNvSpPr>
                <a:spLocks noChangeArrowheads="1"/>
              </p:cNvSpPr>
              <p:nvPr/>
            </p:nvSpPr>
            <p:spPr bwMode="auto">
              <a:xfrm flipV="1">
                <a:off x="2397" y="3062"/>
                <a:ext cx="83" cy="83"/>
              </a:xfrm>
              <a:prstGeom prst="ellipse">
                <a:avLst/>
              </a:prstGeom>
              <a:solidFill>
                <a:srgbClr val="2F170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62" name="Oval 54"/>
              <p:cNvSpPr>
                <a:spLocks noChangeArrowheads="1"/>
              </p:cNvSpPr>
              <p:nvPr/>
            </p:nvSpPr>
            <p:spPr bwMode="auto">
              <a:xfrm flipV="1">
                <a:off x="2106" y="3104"/>
                <a:ext cx="83" cy="83"/>
              </a:xfrm>
              <a:prstGeom prst="ellipse">
                <a:avLst/>
              </a:prstGeom>
              <a:solidFill>
                <a:srgbClr val="2F1705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171063" name="Line 55"/>
            <p:cNvSpPr>
              <a:spLocks noChangeShapeType="1"/>
            </p:cNvSpPr>
            <p:nvPr/>
          </p:nvSpPr>
          <p:spPr bwMode="auto">
            <a:xfrm flipH="1">
              <a:off x="2073" y="2679"/>
              <a:ext cx="1053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64" name="Line 56"/>
            <p:cNvSpPr>
              <a:spLocks noChangeShapeType="1"/>
            </p:cNvSpPr>
            <p:nvPr/>
          </p:nvSpPr>
          <p:spPr bwMode="auto">
            <a:xfrm>
              <a:off x="2832" y="2784"/>
              <a:ext cx="336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65" name="Line 57"/>
            <p:cNvSpPr>
              <a:spLocks noChangeShapeType="1"/>
            </p:cNvSpPr>
            <p:nvPr/>
          </p:nvSpPr>
          <p:spPr bwMode="auto">
            <a:xfrm flipV="1">
              <a:off x="2259" y="3093"/>
              <a:ext cx="954" cy="4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66" name="Line 58"/>
            <p:cNvSpPr>
              <a:spLocks noChangeShapeType="1"/>
            </p:cNvSpPr>
            <p:nvPr/>
          </p:nvSpPr>
          <p:spPr bwMode="auto">
            <a:xfrm>
              <a:off x="2544" y="2832"/>
              <a:ext cx="86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67" name="Line 59"/>
            <p:cNvSpPr>
              <a:spLocks noChangeShapeType="1"/>
            </p:cNvSpPr>
            <p:nvPr/>
          </p:nvSpPr>
          <p:spPr bwMode="auto">
            <a:xfrm flipV="1">
              <a:off x="2019" y="3198"/>
              <a:ext cx="9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68" name="Line 60"/>
            <p:cNvSpPr>
              <a:spLocks noChangeShapeType="1"/>
            </p:cNvSpPr>
            <p:nvPr/>
          </p:nvSpPr>
          <p:spPr bwMode="auto">
            <a:xfrm flipH="1">
              <a:off x="2544" y="2661"/>
              <a:ext cx="507" cy="1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71069" name="Freeform 61"/>
            <p:cNvSpPr>
              <a:spLocks/>
            </p:cNvSpPr>
            <p:nvPr/>
          </p:nvSpPr>
          <p:spPr bwMode="auto">
            <a:xfrm>
              <a:off x="2025" y="3411"/>
              <a:ext cx="249" cy="222"/>
            </a:xfrm>
            <a:custGeom>
              <a:avLst/>
              <a:gdLst>
                <a:gd name="T0" fmla="*/ 12 w 249"/>
                <a:gd name="T1" fmla="*/ 69 h 222"/>
                <a:gd name="T2" fmla="*/ 249 w 249"/>
                <a:gd name="T3" fmla="*/ 0 h 222"/>
                <a:gd name="T4" fmla="*/ 0 w 249"/>
                <a:gd name="T5" fmla="*/ 222 h 222"/>
                <a:gd name="T6" fmla="*/ 12 w 249"/>
                <a:gd name="T7" fmla="*/ 6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" h="222">
                  <a:moveTo>
                    <a:pt x="12" y="69"/>
                  </a:moveTo>
                  <a:lnTo>
                    <a:pt x="249" y="0"/>
                  </a:lnTo>
                  <a:lnTo>
                    <a:pt x="0" y="222"/>
                  </a:lnTo>
                  <a:lnTo>
                    <a:pt x="12" y="69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171073" name="Group 65"/>
          <p:cNvGrpSpPr>
            <a:grpSpLocks/>
          </p:cNvGrpSpPr>
          <p:nvPr/>
        </p:nvGrpSpPr>
        <p:grpSpPr bwMode="auto">
          <a:xfrm>
            <a:off x="1234381" y="4966245"/>
            <a:ext cx="1714500" cy="1200150"/>
            <a:chOff x="432" y="2976"/>
            <a:chExt cx="1440" cy="1008"/>
          </a:xfrm>
        </p:grpSpPr>
        <p:grpSp>
          <p:nvGrpSpPr>
            <p:cNvPr id="171074" name="Group 66"/>
            <p:cNvGrpSpPr>
              <a:grpSpLocks/>
            </p:cNvGrpSpPr>
            <p:nvPr/>
          </p:nvGrpSpPr>
          <p:grpSpPr bwMode="auto">
            <a:xfrm>
              <a:off x="570" y="3094"/>
              <a:ext cx="1206" cy="832"/>
              <a:chOff x="570" y="2854"/>
              <a:chExt cx="1206" cy="832"/>
            </a:xfrm>
          </p:grpSpPr>
          <p:sp>
            <p:nvSpPr>
              <p:cNvPr id="171075" name="Oval 67"/>
              <p:cNvSpPr>
                <a:spLocks noChangeArrowheads="1"/>
              </p:cNvSpPr>
              <p:nvPr/>
            </p:nvSpPr>
            <p:spPr bwMode="auto">
              <a:xfrm flipV="1">
                <a:off x="861" y="2937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76" name="Oval 68"/>
              <p:cNvSpPr>
                <a:spLocks noChangeArrowheads="1"/>
              </p:cNvSpPr>
              <p:nvPr/>
            </p:nvSpPr>
            <p:spPr bwMode="auto">
              <a:xfrm flipV="1">
                <a:off x="986" y="2854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77" name="Oval 69"/>
              <p:cNvSpPr>
                <a:spLocks noChangeArrowheads="1"/>
              </p:cNvSpPr>
              <p:nvPr/>
            </p:nvSpPr>
            <p:spPr bwMode="auto">
              <a:xfrm flipV="1">
                <a:off x="986" y="3520"/>
                <a:ext cx="83" cy="83"/>
              </a:xfrm>
              <a:prstGeom prst="ellipse">
                <a:avLst/>
              </a:prstGeom>
              <a:solidFill>
                <a:srgbClr val="000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78" name="Oval 70"/>
              <p:cNvSpPr>
                <a:spLocks noChangeArrowheads="1"/>
              </p:cNvSpPr>
              <p:nvPr/>
            </p:nvSpPr>
            <p:spPr bwMode="auto">
              <a:xfrm flipV="1">
                <a:off x="1111" y="3187"/>
                <a:ext cx="83" cy="8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79" name="Oval 71"/>
              <p:cNvSpPr>
                <a:spLocks noChangeArrowheads="1"/>
              </p:cNvSpPr>
              <p:nvPr/>
            </p:nvSpPr>
            <p:spPr bwMode="auto">
              <a:xfrm flipV="1">
                <a:off x="1568" y="3353"/>
                <a:ext cx="83" cy="83"/>
              </a:xfrm>
              <a:prstGeom prst="ellipse">
                <a:avLst/>
              </a:prstGeom>
              <a:solidFill>
                <a:srgbClr val="06FF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0" name="Oval 72"/>
              <p:cNvSpPr>
                <a:spLocks noChangeArrowheads="1"/>
              </p:cNvSpPr>
              <p:nvPr/>
            </p:nvSpPr>
            <p:spPr bwMode="auto">
              <a:xfrm flipV="1">
                <a:off x="1651" y="3270"/>
                <a:ext cx="83" cy="83"/>
              </a:xfrm>
              <a:prstGeom prst="ellipse">
                <a:avLst/>
              </a:prstGeom>
              <a:solidFill>
                <a:srgbClr val="06FF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1" name="Oval 73"/>
              <p:cNvSpPr>
                <a:spLocks noChangeArrowheads="1"/>
              </p:cNvSpPr>
              <p:nvPr/>
            </p:nvSpPr>
            <p:spPr bwMode="auto">
              <a:xfrm flipV="1">
                <a:off x="1194" y="3353"/>
                <a:ext cx="83" cy="83"/>
              </a:xfrm>
              <a:prstGeom prst="ellipse">
                <a:avLst/>
              </a:prstGeom>
              <a:solidFill>
                <a:srgbClr val="000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2" name="Oval 74"/>
              <p:cNvSpPr>
                <a:spLocks noChangeArrowheads="1"/>
              </p:cNvSpPr>
              <p:nvPr/>
            </p:nvSpPr>
            <p:spPr bwMode="auto">
              <a:xfrm flipV="1">
                <a:off x="1277" y="3478"/>
                <a:ext cx="83" cy="83"/>
              </a:xfrm>
              <a:prstGeom prst="ellipse">
                <a:avLst/>
              </a:prstGeom>
              <a:solidFill>
                <a:srgbClr val="000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3" name="Oval 75"/>
              <p:cNvSpPr>
                <a:spLocks noChangeArrowheads="1"/>
              </p:cNvSpPr>
              <p:nvPr/>
            </p:nvSpPr>
            <p:spPr bwMode="auto">
              <a:xfrm flipV="1">
                <a:off x="1277" y="3603"/>
                <a:ext cx="83" cy="83"/>
              </a:xfrm>
              <a:prstGeom prst="ellipse">
                <a:avLst/>
              </a:prstGeom>
              <a:solidFill>
                <a:srgbClr val="000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4" name="Oval 76"/>
              <p:cNvSpPr>
                <a:spLocks noChangeArrowheads="1"/>
              </p:cNvSpPr>
              <p:nvPr/>
            </p:nvSpPr>
            <p:spPr bwMode="auto">
              <a:xfrm flipV="1">
                <a:off x="1693" y="3395"/>
                <a:ext cx="83" cy="83"/>
              </a:xfrm>
              <a:prstGeom prst="ellipse">
                <a:avLst/>
              </a:prstGeom>
              <a:solidFill>
                <a:srgbClr val="06FF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5" name="Oval 77"/>
              <p:cNvSpPr>
                <a:spLocks noChangeArrowheads="1"/>
              </p:cNvSpPr>
              <p:nvPr/>
            </p:nvSpPr>
            <p:spPr bwMode="auto">
              <a:xfrm flipV="1">
                <a:off x="1526" y="3228"/>
                <a:ext cx="84" cy="84"/>
              </a:xfrm>
              <a:prstGeom prst="ellipse">
                <a:avLst/>
              </a:prstGeom>
              <a:solidFill>
                <a:srgbClr val="06FF0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6" name="Oval 78"/>
              <p:cNvSpPr>
                <a:spLocks noChangeArrowheads="1"/>
              </p:cNvSpPr>
              <p:nvPr/>
            </p:nvSpPr>
            <p:spPr bwMode="auto">
              <a:xfrm flipV="1">
                <a:off x="1152" y="3145"/>
                <a:ext cx="83" cy="8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7" name="Oval 79"/>
              <p:cNvSpPr>
                <a:spLocks noChangeArrowheads="1"/>
              </p:cNvSpPr>
              <p:nvPr/>
            </p:nvSpPr>
            <p:spPr bwMode="auto">
              <a:xfrm flipV="1">
                <a:off x="1069" y="2937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8" name="Oval 80"/>
              <p:cNvSpPr>
                <a:spLocks noChangeArrowheads="1"/>
              </p:cNvSpPr>
              <p:nvPr/>
            </p:nvSpPr>
            <p:spPr bwMode="auto">
              <a:xfrm flipV="1">
                <a:off x="861" y="3062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71089" name="Oval 81"/>
              <p:cNvSpPr>
                <a:spLocks noChangeArrowheads="1"/>
              </p:cNvSpPr>
              <p:nvPr/>
            </p:nvSpPr>
            <p:spPr bwMode="auto">
              <a:xfrm flipV="1">
                <a:off x="570" y="3104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grpSp>
          <p:nvGrpSpPr>
            <p:cNvPr id="171090" name="Group 82"/>
            <p:cNvGrpSpPr>
              <a:grpSpLocks/>
            </p:cNvGrpSpPr>
            <p:nvPr/>
          </p:nvGrpSpPr>
          <p:grpSpPr bwMode="auto">
            <a:xfrm>
              <a:off x="432" y="2976"/>
              <a:ext cx="1440" cy="1008"/>
              <a:chOff x="432" y="2736"/>
              <a:chExt cx="1440" cy="1008"/>
            </a:xfrm>
          </p:grpSpPr>
          <p:sp>
            <p:nvSpPr>
              <p:cNvPr id="171091" name="Line 83"/>
              <p:cNvSpPr>
                <a:spLocks noChangeShapeType="1"/>
              </p:cNvSpPr>
              <p:nvPr/>
            </p:nvSpPr>
            <p:spPr bwMode="auto">
              <a:xfrm flipV="1">
                <a:off x="672" y="2736"/>
                <a:ext cx="768" cy="816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71092" name="Line 84"/>
              <p:cNvSpPr>
                <a:spLocks noChangeShapeType="1"/>
              </p:cNvSpPr>
              <p:nvPr/>
            </p:nvSpPr>
            <p:spPr bwMode="auto">
              <a:xfrm>
                <a:off x="1440" y="2928"/>
                <a:ext cx="144" cy="816"/>
              </a:xfrm>
              <a:prstGeom prst="lin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71093" name="Line 85"/>
              <p:cNvSpPr>
                <a:spLocks noChangeShapeType="1"/>
              </p:cNvSpPr>
              <p:nvPr/>
            </p:nvSpPr>
            <p:spPr bwMode="auto">
              <a:xfrm>
                <a:off x="432" y="3168"/>
                <a:ext cx="1440" cy="336"/>
              </a:xfrm>
              <a:prstGeom prst="line">
                <a:avLst/>
              </a:prstGeom>
              <a:noFill/>
              <a:ln w="127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71094" name="Line 86"/>
              <p:cNvSpPr>
                <a:spLocks noChangeShapeType="1"/>
              </p:cNvSpPr>
              <p:nvPr/>
            </p:nvSpPr>
            <p:spPr bwMode="auto">
              <a:xfrm>
                <a:off x="1296" y="3024"/>
                <a:ext cx="48" cy="38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grpSp>
        <p:nvGrpSpPr>
          <p:cNvPr id="67" name="Group 84"/>
          <p:cNvGrpSpPr>
            <a:grpSpLocks/>
          </p:cNvGrpSpPr>
          <p:nvPr/>
        </p:nvGrpSpPr>
        <p:grpSpPr bwMode="auto">
          <a:xfrm>
            <a:off x="5115248" y="2891780"/>
            <a:ext cx="1485900" cy="1257300"/>
            <a:chOff x="1680" y="1632"/>
            <a:chExt cx="2304" cy="1920"/>
          </a:xfrm>
        </p:grpSpPr>
        <p:grpSp>
          <p:nvGrpSpPr>
            <p:cNvPr id="68" name="Group 85"/>
            <p:cNvGrpSpPr>
              <a:grpSpLocks/>
            </p:cNvGrpSpPr>
            <p:nvPr/>
          </p:nvGrpSpPr>
          <p:grpSpPr bwMode="auto">
            <a:xfrm>
              <a:off x="1680" y="1632"/>
              <a:ext cx="1920" cy="1920"/>
              <a:chOff x="3936" y="1008"/>
              <a:chExt cx="1200" cy="1200"/>
            </a:xfrm>
          </p:grpSpPr>
          <p:sp>
            <p:nvSpPr>
              <p:cNvPr id="86" name="Line 86"/>
              <p:cNvSpPr>
                <a:spLocks noChangeShapeType="1"/>
              </p:cNvSpPr>
              <p:nvPr/>
            </p:nvSpPr>
            <p:spPr bwMode="auto">
              <a:xfrm flipH="1">
                <a:off x="4320" y="1440"/>
                <a:ext cx="48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7" name="Line 87"/>
              <p:cNvSpPr>
                <a:spLocks noChangeShapeType="1"/>
              </p:cNvSpPr>
              <p:nvPr/>
            </p:nvSpPr>
            <p:spPr bwMode="auto">
              <a:xfrm>
                <a:off x="4320" y="1632"/>
                <a:ext cx="48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8" name="Line 88"/>
              <p:cNvSpPr>
                <a:spLocks noChangeShapeType="1"/>
              </p:cNvSpPr>
              <p:nvPr/>
            </p:nvSpPr>
            <p:spPr bwMode="auto">
              <a:xfrm>
                <a:off x="4800" y="1728"/>
                <a:ext cx="336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9" name="Line 89"/>
              <p:cNvSpPr>
                <a:spLocks noChangeShapeType="1"/>
              </p:cNvSpPr>
              <p:nvPr/>
            </p:nvSpPr>
            <p:spPr bwMode="auto">
              <a:xfrm flipV="1">
                <a:off x="4800" y="1008"/>
                <a:ext cx="19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90" name="Line 90"/>
              <p:cNvSpPr>
                <a:spLocks noChangeShapeType="1"/>
              </p:cNvSpPr>
              <p:nvPr/>
            </p:nvSpPr>
            <p:spPr bwMode="auto">
              <a:xfrm flipH="1">
                <a:off x="3936" y="1632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69" name="Group 91"/>
            <p:cNvGrpSpPr>
              <a:grpSpLocks/>
            </p:cNvGrpSpPr>
            <p:nvPr/>
          </p:nvGrpSpPr>
          <p:grpSpPr bwMode="auto">
            <a:xfrm>
              <a:off x="1757" y="1939"/>
              <a:ext cx="2227" cy="1536"/>
              <a:chOff x="1757" y="1939"/>
              <a:chExt cx="2227" cy="1536"/>
            </a:xfrm>
          </p:grpSpPr>
          <p:sp>
            <p:nvSpPr>
              <p:cNvPr id="70" name="Oval 92"/>
              <p:cNvSpPr>
                <a:spLocks noChangeArrowheads="1"/>
              </p:cNvSpPr>
              <p:nvPr/>
            </p:nvSpPr>
            <p:spPr bwMode="auto">
              <a:xfrm flipV="1">
                <a:off x="2295" y="2093"/>
                <a:ext cx="153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1" name="Oval 93"/>
              <p:cNvSpPr>
                <a:spLocks noChangeArrowheads="1"/>
              </p:cNvSpPr>
              <p:nvPr/>
            </p:nvSpPr>
            <p:spPr bwMode="auto">
              <a:xfrm flipV="1">
                <a:off x="2525" y="1939"/>
                <a:ext cx="154" cy="15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2" name="Oval 94"/>
              <p:cNvSpPr>
                <a:spLocks noChangeArrowheads="1"/>
              </p:cNvSpPr>
              <p:nvPr/>
            </p:nvSpPr>
            <p:spPr bwMode="auto">
              <a:xfrm flipV="1">
                <a:off x="2525" y="3168"/>
                <a:ext cx="154" cy="15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3" name="Oval 95"/>
              <p:cNvSpPr>
                <a:spLocks noChangeArrowheads="1"/>
              </p:cNvSpPr>
              <p:nvPr/>
            </p:nvSpPr>
            <p:spPr bwMode="auto">
              <a:xfrm flipV="1">
                <a:off x="2755" y="2553"/>
                <a:ext cx="154" cy="15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4" name="Oval 96"/>
              <p:cNvSpPr>
                <a:spLocks noChangeArrowheads="1"/>
              </p:cNvSpPr>
              <p:nvPr/>
            </p:nvSpPr>
            <p:spPr bwMode="auto">
              <a:xfrm flipV="1">
                <a:off x="3600" y="2861"/>
                <a:ext cx="154" cy="153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5" name="Oval 97"/>
              <p:cNvSpPr>
                <a:spLocks noChangeArrowheads="1"/>
              </p:cNvSpPr>
              <p:nvPr/>
            </p:nvSpPr>
            <p:spPr bwMode="auto">
              <a:xfrm flipV="1">
                <a:off x="3754" y="2707"/>
                <a:ext cx="153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6" name="Line 98"/>
              <p:cNvSpPr>
                <a:spLocks noChangeShapeType="1"/>
              </p:cNvSpPr>
              <p:nvPr/>
            </p:nvSpPr>
            <p:spPr bwMode="auto">
              <a:xfrm flipV="1">
                <a:off x="3062" y="2323"/>
                <a:ext cx="0" cy="4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77" name="Oval 99"/>
              <p:cNvSpPr>
                <a:spLocks noChangeArrowheads="1"/>
              </p:cNvSpPr>
              <p:nvPr/>
            </p:nvSpPr>
            <p:spPr bwMode="auto">
              <a:xfrm flipV="1">
                <a:off x="2909" y="2861"/>
                <a:ext cx="153" cy="153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8" name="Oval 100"/>
              <p:cNvSpPr>
                <a:spLocks noChangeArrowheads="1"/>
              </p:cNvSpPr>
              <p:nvPr/>
            </p:nvSpPr>
            <p:spPr bwMode="auto">
              <a:xfrm flipV="1">
                <a:off x="3062" y="3091"/>
                <a:ext cx="154" cy="15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79" name="Oval 101"/>
              <p:cNvSpPr>
                <a:spLocks noChangeArrowheads="1"/>
              </p:cNvSpPr>
              <p:nvPr/>
            </p:nvSpPr>
            <p:spPr bwMode="auto">
              <a:xfrm flipV="1">
                <a:off x="3062" y="3321"/>
                <a:ext cx="154" cy="154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0" name="Oval 102"/>
              <p:cNvSpPr>
                <a:spLocks noChangeArrowheads="1"/>
              </p:cNvSpPr>
              <p:nvPr/>
            </p:nvSpPr>
            <p:spPr bwMode="auto">
              <a:xfrm flipV="1">
                <a:off x="3830" y="2937"/>
                <a:ext cx="154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1" name="Oval 103"/>
              <p:cNvSpPr>
                <a:spLocks noChangeArrowheads="1"/>
              </p:cNvSpPr>
              <p:nvPr/>
            </p:nvSpPr>
            <p:spPr bwMode="auto">
              <a:xfrm flipV="1">
                <a:off x="3523" y="2630"/>
                <a:ext cx="154" cy="154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2" name="Oval 104"/>
              <p:cNvSpPr>
                <a:spLocks noChangeArrowheads="1"/>
              </p:cNvSpPr>
              <p:nvPr/>
            </p:nvSpPr>
            <p:spPr bwMode="auto">
              <a:xfrm flipV="1">
                <a:off x="2832" y="2477"/>
                <a:ext cx="154" cy="15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3" name="Oval 105"/>
              <p:cNvSpPr>
                <a:spLocks noChangeArrowheads="1"/>
              </p:cNvSpPr>
              <p:nvPr/>
            </p:nvSpPr>
            <p:spPr bwMode="auto">
              <a:xfrm flipV="1">
                <a:off x="2679" y="2093"/>
                <a:ext cx="153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4" name="Oval 106"/>
              <p:cNvSpPr>
                <a:spLocks noChangeArrowheads="1"/>
              </p:cNvSpPr>
              <p:nvPr/>
            </p:nvSpPr>
            <p:spPr bwMode="auto">
              <a:xfrm flipV="1">
                <a:off x="2295" y="2323"/>
                <a:ext cx="153" cy="15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85" name="Oval 107"/>
              <p:cNvSpPr>
                <a:spLocks noChangeArrowheads="1"/>
              </p:cNvSpPr>
              <p:nvPr/>
            </p:nvSpPr>
            <p:spPr bwMode="auto">
              <a:xfrm flipV="1">
                <a:off x="1757" y="2400"/>
                <a:ext cx="154" cy="15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683283" y="2737952"/>
                <a:ext cx="2137189" cy="1323439"/>
              </a:xfrm>
              <a:prstGeom prst="rect">
                <a:avLst/>
              </a:prstGeom>
              <a:solidFill>
                <a:srgbClr val="FFFFCC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Calibri" panose="020F0502020204030204" pitchFamily="34" charset="0"/>
                  </a:rPr>
                  <a:t>It is possible to separate all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</a:rPr>
                  <a:t> classes with the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</a:rPr>
                  <a:t>classifiers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283" y="2737952"/>
                <a:ext cx="2137189" cy="1323439"/>
              </a:xfrm>
              <a:prstGeom prst="rect">
                <a:avLst/>
              </a:prstGeom>
              <a:blipFill>
                <a:blip r:embed="rId7"/>
                <a:stretch>
                  <a:fillRect l="-2339" t="-2857" b="-5714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5002B3-EEA5-2D47-B4CF-5C68DD3AA6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0075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72"/>
    </mc:Choice>
    <mc:Fallback>
      <p:transition spd="slow" advTm="135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1012" grpId="0"/>
      <p:bldP spid="171013" grpId="0"/>
      <p:bldP spid="171033" grpId="0" animBg="1"/>
      <p:bldP spid="171034" grpId="0" animBg="1"/>
      <p:bldP spid="171035" grpId="0" animBg="1"/>
      <p:bldP spid="171037" grpId="0" animBg="1"/>
      <p:bldP spid="171038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One-vs-All vs. All-vs-All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Assume m examples,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 labels</a:t>
                </a:r>
              </a:p>
              <a:p>
                <a:pPr lvl="1"/>
                <a:r>
                  <a:rPr lang="en-US" dirty="0"/>
                  <a:t>For simplicity, say,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samples in each class</a:t>
                </a:r>
              </a:p>
              <a:p>
                <a:r>
                  <a:rPr lang="en-US" dirty="0"/>
                  <a:t>One vs. All:</a:t>
                </a:r>
              </a:p>
              <a:p>
                <a:pPr lvl="1"/>
                <a:r>
                  <a:rPr lang="en-US" dirty="0"/>
                  <a:t>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(+)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(-)</a:t>
                </a:r>
              </a:p>
              <a:p>
                <a:pPr lvl="1"/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linear classifiers and do Winner Takes All (WTA): </a:t>
                </a:r>
              </a:p>
              <a:p>
                <a:r>
                  <a:rPr lang="en-US" dirty="0"/>
                  <a:t>All vs. All:</a:t>
                </a:r>
              </a:p>
              <a:p>
                <a:pPr lvl="1"/>
                <a:r>
                  <a:rPr lang="en-US" dirty="0"/>
                  <a:t>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(+)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(-)</a:t>
                </a:r>
              </a:p>
              <a:p>
                <a:pPr lvl="1"/>
                <a:r>
                  <a:rPr lang="en-US" dirty="0"/>
                  <a:t>More expressivity, but less examples to learn from</a:t>
                </a:r>
              </a:p>
              <a:p>
                <a:pPr lvl="1"/>
                <a:r>
                  <a:rPr lang="en-US" dirty="0"/>
                  <a:t>Evaluate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linear classifiers; do majority voting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16" t="-1515" b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21938-476A-4922-BE24-3B8F6A2854D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C749FB-73EE-814E-95F0-4E3404666F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828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675"/>
    </mc:Choice>
    <mc:Fallback>
      <p:transition spd="slow" advTm="300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3/16/20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CS471 Machine Learning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4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816922" y="4271161"/>
                <a:ext cx="7259819" cy="214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fr-FR" sz="2400" spc="10" dirty="0">
                    <a:latin typeface="Tahoma"/>
                    <a:cs typeface="Tahoma"/>
                  </a:rPr>
                  <a:t>Plus-plane </a:t>
                </a:r>
                <a:r>
                  <a:rPr lang="fr-FR" sz="2400" spc="15" dirty="0">
                    <a:latin typeface="Tahoma"/>
                    <a:cs typeface="Tahoma"/>
                  </a:rPr>
                  <a:t>= </a:t>
                </a:r>
                <a14:m>
                  <m:oMath xmlns:m="http://schemas.openxmlformats.org/officeDocument/2006/math">
                    <m:r>
                      <a:rPr lang="en-GB" sz="2400" b="0" i="1" spc="15" smtClean="0">
                        <a:latin typeface="Cambria Math" panose="02040503050406030204" pitchFamily="18" charset="0"/>
                        <a:cs typeface="Tahoma"/>
                      </a:rPr>
                      <m:t>{ </m:t>
                    </m:r>
                    <m:r>
                      <a:rPr lang="en-GB" sz="2400" b="0" i="1" spc="15" smtClean="0">
                        <a:latin typeface="Cambria Math" panose="02040503050406030204" pitchFamily="18" charset="0"/>
                        <a:cs typeface="Tahoma"/>
                      </a:rPr>
                      <m:t>𝑥</m:t>
                    </m:r>
                    <m:r>
                      <a:rPr lang="en-GB" sz="2400" b="0" i="1" spc="15" smtClean="0">
                        <a:latin typeface="Cambria Math" panose="02040503050406030204" pitchFamily="18" charset="0"/>
                        <a:cs typeface="Tahoma"/>
                      </a:rPr>
                      <m:t> :</m:t>
                    </m:r>
                    <m:r>
                      <a:rPr lang="en-GB" sz="2400" b="0" i="1" spc="15" smtClean="0">
                        <a:latin typeface="Cambria Math" panose="02040503050406030204" pitchFamily="18" charset="0"/>
                        <a:cs typeface="Tahoma"/>
                      </a:rPr>
                      <m:t>𝑤</m:t>
                    </m:r>
                    <m:r>
                      <a:rPr lang="en-GB" sz="2400" b="0" i="1" spc="15" smtClean="0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r>
                      <a:rPr lang="en-GB" sz="2400" b="0" i="1" spc="15" smtClean="0">
                        <a:latin typeface="Cambria Math" panose="02040503050406030204" pitchFamily="18" charset="0"/>
                        <a:cs typeface="Tahoma"/>
                      </a:rPr>
                      <m:t>𝑋</m:t>
                    </m:r>
                    <m:r>
                      <a:rPr lang="en-GB" sz="2400" b="0" i="1" spc="15" smtClean="0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400" b="0" i="1" spc="15" smtClean="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400" b="0" i="1" spc="15" smtClean="0">
                        <a:latin typeface="Cambria Math" panose="02040503050406030204" pitchFamily="18" charset="0"/>
                        <a:cs typeface="Tahoma"/>
                      </a:rPr>
                      <m:t>= +1}</m:t>
                    </m:r>
                  </m:oMath>
                </a14:m>
                <a:endParaRPr lang="fr-FR" sz="2400" i="1" dirty="0">
                  <a:latin typeface="Tahoma"/>
                  <a:cs typeface="Tahoma"/>
                </a:endParaRPr>
              </a:p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fr-FR" sz="2400" spc="10" dirty="0">
                    <a:latin typeface="Tahoma"/>
                    <a:cs typeface="Tahoma"/>
                  </a:rPr>
                  <a:t>Minus-plane</a:t>
                </a:r>
                <a:r>
                  <a:rPr lang="fr-FR" sz="2400" spc="-70" dirty="0">
                    <a:latin typeface="Tahoma"/>
                    <a:cs typeface="Tahoma"/>
                  </a:rPr>
                  <a:t> </a:t>
                </a:r>
                <a:r>
                  <a:rPr lang="fr-FR" sz="2400" spc="15" dirty="0">
                    <a:latin typeface="Tahoma"/>
                    <a:cs typeface="Tahoma"/>
                  </a:rPr>
                  <a:t>= </a:t>
                </a:r>
                <a14:m>
                  <m:oMath xmlns:m="http://schemas.openxmlformats.org/officeDocument/2006/math">
                    <m:r>
                      <a:rPr lang="en-GB" sz="2400" i="1" spc="15">
                        <a:latin typeface="Cambria Math" panose="02040503050406030204" pitchFamily="18" charset="0"/>
                        <a:cs typeface="Tahoma"/>
                      </a:rPr>
                      <m:t>{ </m:t>
                    </m:r>
                    <m:r>
                      <a:rPr lang="en-GB" sz="2400" i="1" spc="15">
                        <a:latin typeface="Cambria Math" panose="02040503050406030204" pitchFamily="18" charset="0"/>
                        <a:cs typeface="Tahoma"/>
                      </a:rPr>
                      <m:t>𝑥</m:t>
                    </m:r>
                    <m:r>
                      <a:rPr lang="en-GB" sz="2400" i="1" spc="15">
                        <a:latin typeface="Cambria Math" panose="02040503050406030204" pitchFamily="18" charset="0"/>
                        <a:cs typeface="Tahoma"/>
                      </a:rPr>
                      <m:t> :</m:t>
                    </m:r>
                    <m:r>
                      <a:rPr lang="en-GB" sz="2400" i="1" spc="15">
                        <a:latin typeface="Cambria Math" panose="02040503050406030204" pitchFamily="18" charset="0"/>
                        <a:cs typeface="Tahoma"/>
                      </a:rPr>
                      <m:t>𝑤</m:t>
                    </m:r>
                    <m:r>
                      <a:rPr lang="en-GB" sz="2400" i="1" spc="15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r>
                      <a:rPr lang="en-GB" sz="2400" i="1" spc="15">
                        <a:latin typeface="Cambria Math" panose="02040503050406030204" pitchFamily="18" charset="0"/>
                        <a:cs typeface="Tahoma"/>
                      </a:rPr>
                      <m:t>𝑋</m:t>
                    </m:r>
                    <m:r>
                      <a:rPr lang="en-GB" sz="2400" i="1" spc="15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400" i="1" spc="15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400" i="1" spc="15">
                        <a:latin typeface="Cambria Math" panose="02040503050406030204" pitchFamily="18" charset="0"/>
                        <a:cs typeface="Tahoma"/>
                      </a:rPr>
                      <m:t>=−1}</m:t>
                    </m:r>
                  </m:oMath>
                </a14:m>
                <a:endParaRPr lang="fr-FR" sz="2400" dirty="0">
                  <a:latin typeface="Tahoma"/>
                  <a:cs typeface="Tahoma"/>
                </a:endParaRPr>
              </a:p>
              <a:p>
                <a:pPr marL="12065">
                  <a:lnSpc>
                    <a:spcPct val="100000"/>
                  </a:lnSpc>
                  <a:spcBef>
                    <a:spcPts val="430"/>
                  </a:spcBef>
                  <a:tabLst>
                    <a:tab pos="189865" algn="l"/>
                    <a:tab pos="1047115" algn="l"/>
                  </a:tabLst>
                </a:pPr>
                <a:r>
                  <a:rPr lang="fr-FR" sz="2400" spc="10" dirty="0" err="1">
                    <a:latin typeface="Tahoma"/>
                    <a:cs typeface="Tahoma"/>
                  </a:rPr>
                  <a:t>Classify</a:t>
                </a:r>
                <a:r>
                  <a:rPr lang="fr-FR" sz="2400" spc="10" dirty="0">
                    <a:latin typeface="Tahoma"/>
                    <a:cs typeface="Tahoma"/>
                  </a:rPr>
                  <a:t> as.. </a:t>
                </a:r>
                <a:r>
                  <a:rPr lang="fr-FR" sz="2400" spc="140" dirty="0">
                    <a:latin typeface="Tahoma"/>
                    <a:cs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 spc="15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+1</m:t>
                    </m:r>
                  </m:oMath>
                </a14:m>
                <a:r>
                  <a:rPr lang="fr-FR" sz="2400" spc="15" dirty="0">
                    <a:solidFill>
                      <a:srgbClr val="FF0000"/>
                    </a:solidFill>
                    <a:latin typeface="Tahoma"/>
                    <a:cs typeface="Tahoma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pc="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if</m:t>
                    </m:r>
                    <m:r>
                      <a:rPr lang="en-GB" sz="2400" b="0" i="0" spc="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 </m:t>
                    </m:r>
                    <m:r>
                      <a:rPr lang="en-GB" sz="2400" b="1" i="1" spc="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  <m:r>
                      <a:rPr lang="en-GB" sz="2400" b="1" i="1" spc="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r>
                      <a:rPr lang="en-GB" sz="2400" b="1" i="1" spc="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𝒙</m:t>
                    </m:r>
                    <m:r>
                      <a:rPr lang="en-GB" sz="2400" b="0" i="1" spc="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400" b="0" i="1" spc="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400" b="0" i="1" spc="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≥1</m:t>
                    </m:r>
                  </m:oMath>
                </a14:m>
                <a:endParaRPr lang="fr-FR" sz="2400" i="1" dirty="0">
                  <a:solidFill>
                    <a:srgbClr val="FF0000"/>
                  </a:solidFill>
                  <a:latin typeface="Tahoma"/>
                  <a:cs typeface="Tahoma"/>
                </a:endParaRPr>
              </a:p>
              <a:p>
                <a:pPr marL="12065">
                  <a:lnSpc>
                    <a:spcPct val="100000"/>
                  </a:lnSpc>
                  <a:spcBef>
                    <a:spcPts val="430"/>
                  </a:spcBef>
                  <a:tabLst>
                    <a:tab pos="189865" algn="l"/>
                    <a:tab pos="1047115" algn="l"/>
                  </a:tabLst>
                </a:pPr>
                <a:r>
                  <a:rPr lang="fr-FR" sz="2400" spc="5" dirty="0">
                    <a:solidFill>
                      <a:srgbClr val="3333CC"/>
                    </a:solidFill>
                    <a:latin typeface="Tahoma"/>
                    <a:cs typeface="Tahoma"/>
                  </a:rPr>
                  <a:t>		        </a:t>
                </a:r>
                <a14:m>
                  <m:oMath xmlns:m="http://schemas.openxmlformats.org/officeDocument/2006/math">
                    <m:r>
                      <a:rPr lang="fr-FR" sz="2400" i="1" spc="5" dirty="0" smtClean="0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−</m:t>
                    </m:r>
                    <m:r>
                      <a:rPr lang="fr-FR" sz="2400" i="1" spc="5" dirty="0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1</m:t>
                    </m:r>
                  </m:oMath>
                </a14:m>
                <a:r>
                  <a:rPr lang="fr-FR" sz="2400" spc="5" dirty="0">
                    <a:solidFill>
                      <a:srgbClr val="3333CC"/>
                    </a:solidFill>
                    <a:latin typeface="Tahoma"/>
                    <a:cs typeface="Tahoma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spc="5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if</m:t>
                    </m:r>
                    <m:r>
                      <a:rPr lang="en-GB" sz="2400" spc="5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 </m:t>
                    </m:r>
                    <m:r>
                      <a:rPr lang="en-GB" sz="2400" b="1" i="1" spc="5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  <m:r>
                      <a:rPr lang="en-GB" sz="2400" b="1" i="1" spc="5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r>
                      <a:rPr lang="en-GB" sz="2400" b="1" i="1" spc="5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𝒙</m:t>
                    </m:r>
                    <m:r>
                      <a:rPr lang="en-GB" sz="2400" i="1" spc="5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400" i="1" spc="5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400" i="1" spc="5">
                        <a:solidFill>
                          <a:srgbClr val="3333CC"/>
                        </a:solidFill>
                        <a:latin typeface="Cambria Math" panose="02040503050406030204" pitchFamily="18" charset="0"/>
                        <a:cs typeface="Tahoma"/>
                      </a:rPr>
                      <m:t>≤−1</m:t>
                    </m:r>
                  </m:oMath>
                </a14:m>
                <a:endParaRPr lang="fr-FR" sz="2400" i="1" spc="5" dirty="0">
                  <a:solidFill>
                    <a:srgbClr val="3333CC"/>
                  </a:solidFill>
                  <a:latin typeface="Tahoma"/>
                  <a:cs typeface="Tahoma"/>
                </a:endParaRPr>
              </a:p>
              <a:p>
                <a:pPr marL="12065">
                  <a:lnSpc>
                    <a:spcPct val="100000"/>
                  </a:lnSpc>
                  <a:spcBef>
                    <a:spcPts val="430"/>
                  </a:spcBef>
                  <a:tabLst>
                    <a:tab pos="189865" algn="l"/>
                    <a:tab pos="1047115" algn="l"/>
                  </a:tabLst>
                </a:pPr>
                <a:r>
                  <a:rPr lang="fr-FR" sz="2400" spc="10" dirty="0">
                    <a:latin typeface="Tahoma"/>
                    <a:cs typeface="Tahoma"/>
                  </a:rPr>
                  <a:t>   </a:t>
                </a:r>
                <a:r>
                  <a:rPr lang="fr-FR" sz="2400" spc="10" dirty="0" err="1">
                    <a:latin typeface="Tahoma"/>
                    <a:cs typeface="Tahoma"/>
                  </a:rPr>
                  <a:t>Universe</a:t>
                </a:r>
                <a:r>
                  <a:rPr lang="fr-FR" sz="2400" spc="10" dirty="0">
                    <a:latin typeface="Tahoma"/>
                    <a:cs typeface="Tahoma"/>
                  </a:rPr>
                  <a:t> </a:t>
                </a:r>
                <a:r>
                  <a:rPr lang="fr-FR" sz="2400" spc="5" dirty="0" err="1">
                    <a:latin typeface="Tahoma"/>
                    <a:cs typeface="Tahoma"/>
                  </a:rPr>
                  <a:t>e</a:t>
                </a:r>
                <a:r>
                  <a:rPr lang="fr-FR" sz="2400" spc="15" dirty="0" err="1">
                    <a:latin typeface="Tahoma"/>
                    <a:cs typeface="Tahoma"/>
                  </a:rPr>
                  <a:t>xp</a:t>
                </a:r>
                <a:r>
                  <a:rPr lang="fr-FR" sz="2400" spc="5" dirty="0" err="1">
                    <a:latin typeface="Tahoma"/>
                    <a:cs typeface="Tahoma"/>
                  </a:rPr>
                  <a:t>l</a:t>
                </a:r>
                <a:r>
                  <a:rPr lang="fr-FR" sz="2400" spc="15" dirty="0" err="1">
                    <a:latin typeface="Tahoma"/>
                    <a:cs typeface="Tahoma"/>
                  </a:rPr>
                  <a:t>od</a:t>
                </a:r>
                <a:r>
                  <a:rPr lang="fr-FR" sz="2400" spc="5" dirty="0" err="1">
                    <a:latin typeface="Tahoma"/>
                    <a:cs typeface="Tahoma"/>
                  </a:rPr>
                  <a:t>es</a:t>
                </a:r>
                <a:r>
                  <a:rPr lang="fr-FR" sz="2400" spc="5" dirty="0">
                    <a:latin typeface="Tahoma"/>
                    <a:cs typeface="Tahoma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spc="15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if</m:t>
                    </m:r>
                    <m:r>
                      <a:rPr lang="en-GB" sz="2400" spc="15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 </m:t>
                    </m:r>
                    <m:r>
                      <a:rPr lang="en-GB" sz="2400" i="1" spc="15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−1&lt;</m:t>
                    </m:r>
                    <m:r>
                      <a:rPr lang="en-GB" sz="2400" b="1" i="1" spc="15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  <m:r>
                      <a:rPr lang="en-GB" sz="2400" b="1" i="1" spc="15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r>
                      <a:rPr lang="en-GB" sz="2400" b="1" i="1" spc="15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𝒙</m:t>
                    </m:r>
                    <m:r>
                      <a:rPr lang="en-GB" sz="2400" i="1" spc="15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400" i="1" spc="15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400" b="0" i="1" spc="15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&lt;</m:t>
                    </m:r>
                    <m:r>
                      <a:rPr lang="en-GB" sz="2400" i="1" spc="15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ahoma"/>
                      </a:rPr>
                      <m:t>1</m:t>
                    </m:r>
                  </m:oMath>
                </a14:m>
                <a:endParaRPr lang="fr-FR" sz="2400" i="1" dirty="0">
                  <a:latin typeface="Tahoma"/>
                  <a:cs typeface="Tahoma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22" y="4271161"/>
                <a:ext cx="7259819" cy="2144177"/>
              </a:xfrm>
              <a:prstGeom prst="rect">
                <a:avLst/>
              </a:prstGeom>
              <a:blipFill>
                <a:blip r:embed="rId6"/>
                <a:stretch>
                  <a:fillRect l="-1047" t="-2367" b="-5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51520" y="1126788"/>
            <a:ext cx="5056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Specifying a line and margin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144343" y="1781381"/>
            <a:ext cx="8618737" cy="1898509"/>
            <a:chOff x="1144343" y="1781381"/>
            <a:chExt cx="8618737" cy="1898509"/>
          </a:xfrm>
        </p:grpSpPr>
        <p:sp>
          <p:nvSpPr>
            <p:cNvPr id="32" name="Rectangle 31"/>
            <p:cNvSpPr/>
            <p:nvPr/>
          </p:nvSpPr>
          <p:spPr>
            <a:xfrm>
              <a:off x="5191080" y="2218293"/>
              <a:ext cx="4572000" cy="29751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64490" marR="5080" indent="116839">
                <a:lnSpc>
                  <a:spcPts val="1550"/>
                </a:lnSpc>
                <a:spcBef>
                  <a:spcPts val="95"/>
                </a:spcBef>
              </a:pPr>
              <a:r>
                <a:rPr lang="en-US" spc="5" dirty="0">
                  <a:latin typeface="Tahoma"/>
                  <a:cs typeface="Tahoma"/>
                </a:rPr>
                <a:t>Decision </a:t>
              </a:r>
              <a:r>
                <a:rPr lang="en-US" spc="10" dirty="0">
                  <a:latin typeface="Tahoma"/>
                  <a:cs typeface="Tahoma"/>
                </a:rPr>
                <a:t>Boundary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83273" y="2538771"/>
              <a:ext cx="1988045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4490" marR="5080" indent="116839">
                <a:lnSpc>
                  <a:spcPts val="1550"/>
                </a:lnSpc>
                <a:spcBef>
                  <a:spcPts val="95"/>
                </a:spcBef>
              </a:pPr>
              <a:r>
                <a:rPr lang="en-US" spc="10" dirty="0">
                  <a:latin typeface="Tahoma"/>
                  <a:cs typeface="Tahoma"/>
                </a:rPr>
                <a:t> </a:t>
              </a:r>
              <a:r>
                <a:rPr lang="en-US" spc="10" dirty="0">
                  <a:solidFill>
                    <a:srgbClr val="3333CC"/>
                  </a:solidFill>
                  <a:latin typeface="Tahoma"/>
                  <a:cs typeface="Tahoma"/>
                </a:rPr>
                <a:t>Minus-Plane</a:t>
              </a:r>
              <a:endParaRPr lang="en-US" dirty="0">
                <a:latin typeface="Tahoma"/>
                <a:cs typeface="Tahoma"/>
              </a:endParaRPr>
            </a:p>
          </p:txBody>
        </p:sp>
        <p:sp>
          <p:nvSpPr>
            <p:cNvPr id="34" name="object 6"/>
            <p:cNvSpPr txBox="1"/>
            <p:nvPr/>
          </p:nvSpPr>
          <p:spPr>
            <a:xfrm>
              <a:off x="4753711" y="1781381"/>
              <a:ext cx="2979943" cy="332142"/>
            </a:xfrm>
            <a:prstGeom prst="rect">
              <a:avLst/>
            </a:prstGeom>
          </p:spPr>
          <p:txBody>
            <a:bodyPr vert="horz" wrap="square" lIns="0" tIns="546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430"/>
                </a:spcBef>
              </a:pPr>
              <a:r>
                <a:rPr spc="5" dirty="0">
                  <a:solidFill>
                    <a:srgbClr val="FF0000"/>
                  </a:solidFill>
                  <a:latin typeface="Tahoma"/>
                  <a:cs typeface="Tahoma"/>
                </a:rPr>
                <a:t>Plus-Plane</a:t>
              </a:r>
              <a:endParaRPr sz="1000" dirty="0">
                <a:latin typeface="Tahoma"/>
                <a:cs typeface="Tahoma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1488644" y="1916832"/>
              <a:ext cx="2651308" cy="1224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1619672" y="2218293"/>
              <a:ext cx="2664296" cy="1210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782536" y="2469183"/>
              <a:ext cx="2664296" cy="1210707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20046613">
              <a:off x="1144343" y="1860199"/>
              <a:ext cx="3384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“Predict Class = +1”</a:t>
              </a:r>
            </a:p>
            <a:p>
              <a:r>
                <a:rPr lang="en-GB" dirty="0">
                  <a:solidFill>
                    <a:srgbClr val="FF0000"/>
                  </a:solidFill>
                </a:rPr>
                <a:t>	zone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rot="20046613">
              <a:off x="2080447" y="2796303"/>
              <a:ext cx="3384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“Predict Class = -1”</a:t>
              </a:r>
            </a:p>
            <a:p>
              <a:r>
                <a:rPr lang="en-GB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	zone</a:t>
              </a:r>
              <a:endParaRPr lang="en-US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43" name="Curved Connector 42"/>
            <p:cNvCxnSpPr>
              <a:stCxn id="34" idx="1"/>
            </p:cNvCxnSpPr>
            <p:nvPr/>
          </p:nvCxnSpPr>
          <p:spPr>
            <a:xfrm rot="10800000" flipV="1">
              <a:off x="3705077" y="1947451"/>
              <a:ext cx="1048635" cy="166071"/>
            </a:xfrm>
            <a:prstGeom prst="curvedConnector3">
              <a:avLst>
                <a:gd name="adj1" fmla="val 4230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/>
            <p:nvPr/>
          </p:nvCxnSpPr>
          <p:spPr>
            <a:xfrm rot="10800000" flipV="1">
              <a:off x="3979127" y="2333761"/>
              <a:ext cx="1700422" cy="5300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/>
            <p:nvPr/>
          </p:nvCxnSpPr>
          <p:spPr>
            <a:xfrm rot="10800000">
              <a:off x="4059692" y="2660308"/>
              <a:ext cx="1361851" cy="399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63F29D-F1EB-3A40-A932-5DFE80483590}"/>
                  </a:ext>
                </a:extLst>
              </p:cNvPr>
              <p:cNvSpPr txBox="1"/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63F29D-F1EB-3A40-A932-5DFE80483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97C20-BF78-6D45-90A9-51E4CEB03609}"/>
                  </a:ext>
                </a:extLst>
              </p:cNvPr>
              <p:cNvSpPr txBox="1"/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C97C20-BF78-6D45-90A9-51E4CEB0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9AB1D0-4D85-6245-AF2A-ABC75A8C46EB}"/>
                  </a:ext>
                </a:extLst>
              </p:cNvPr>
              <p:cNvSpPr txBox="1"/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−1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9AB1D0-4D85-6245-AF2A-ABC75A8C4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9A632E-D2CE-734A-B172-E77A85ECE2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102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59"/>
    </mc:Choice>
    <mc:Fallback>
      <p:transition spd="slow" advTm="44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3/16/20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CS471 Machine Learning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5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1126788"/>
            <a:ext cx="5056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Specifying a line and margin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380833" y="4307843"/>
                <a:ext cx="8336784" cy="1836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fr-FR" sz="2000" spc="10" dirty="0">
                    <a:latin typeface="Tahoma"/>
                    <a:cs typeface="Tahoma"/>
                  </a:rPr>
                  <a:t>Plus-plane </a:t>
                </a:r>
                <a:r>
                  <a:rPr lang="fr-FR" sz="2000" spc="15" dirty="0">
                    <a:latin typeface="Tahoma"/>
                    <a:cs typeface="Tahoma"/>
                  </a:rPr>
                  <a:t>= </a:t>
                </a:r>
                <a14:m>
                  <m:oMath xmlns:m="http://schemas.openxmlformats.org/officeDocument/2006/math"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{ 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𝑥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 :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𝑤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𝑋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= +1}</m:t>
                    </m:r>
                  </m:oMath>
                </a14:m>
                <a:endParaRPr lang="fr-FR" sz="2000" i="1" dirty="0">
                  <a:latin typeface="Tahoma"/>
                  <a:cs typeface="Tahoma"/>
                </a:endParaRPr>
              </a:p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fr-FR" sz="2000" spc="10" dirty="0">
                    <a:latin typeface="Tahoma"/>
                    <a:cs typeface="Tahoma"/>
                  </a:rPr>
                  <a:t>Minus-plane</a:t>
                </a:r>
                <a:r>
                  <a:rPr lang="fr-FR" sz="2000" spc="-70" dirty="0">
                    <a:latin typeface="Tahoma"/>
                    <a:cs typeface="Tahoma"/>
                  </a:rPr>
                  <a:t> </a:t>
                </a:r>
                <a:r>
                  <a:rPr lang="fr-FR" sz="2000" spc="15" dirty="0">
                    <a:latin typeface="Tahoma"/>
                    <a:cs typeface="Tahoma"/>
                  </a:rPr>
                  <a:t>= </a:t>
                </a:r>
                <a14:m>
                  <m:oMath xmlns:m="http://schemas.openxmlformats.org/officeDocument/2006/math"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{ 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𝑥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 :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𝑤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𝑋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=−1}</m:t>
                    </m:r>
                  </m:oMath>
                </a14:m>
                <a:endParaRPr lang="fr-FR" sz="2000" dirty="0">
                  <a:latin typeface="Tahoma"/>
                  <a:cs typeface="Tahoma"/>
                </a:endParaRPr>
              </a:p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en-US" sz="2000" dirty="0"/>
                  <a:t>The vector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000" dirty="0"/>
                  <a:t> is perpendicular to the decision boundary:</a:t>
                </a:r>
              </a:p>
              <a:p>
                <a:pPr marL="755015" lvl="1" indent="-285750"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en-US" sz="2000" dirty="0"/>
                  <a:t>Perpendicular to the Plus plane</a:t>
                </a:r>
              </a:p>
              <a:p>
                <a:pPr marL="755015" lvl="1" indent="-285750"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en-US" sz="2000" dirty="0"/>
                  <a:t>Perpendicular to the Minus plane</a:t>
                </a: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33" y="4307843"/>
                <a:ext cx="8336784" cy="1836400"/>
              </a:xfrm>
              <a:prstGeom prst="rect">
                <a:avLst/>
              </a:prstGeom>
              <a:blipFill>
                <a:blip r:embed="rId6"/>
                <a:stretch>
                  <a:fillRect l="-457" t="-1370" b="-4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228183" y="2816363"/>
                <a:ext cx="26551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How do we compute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in terms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i="1" dirty="0"/>
                  <a:t> </a:t>
                </a:r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?</a:t>
                </a:r>
                <a:endParaRPr lang="en-US" b="1" i="1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3" y="2816363"/>
                <a:ext cx="2655154" cy="646331"/>
              </a:xfrm>
              <a:prstGeom prst="rect">
                <a:avLst/>
              </a:prstGeom>
              <a:blipFill>
                <a:blip r:embed="rId7"/>
                <a:stretch>
                  <a:fillRect l="-1429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1144343" y="1860199"/>
            <a:ext cx="5090447" cy="1819691"/>
            <a:chOff x="1144343" y="1860199"/>
            <a:chExt cx="5090447" cy="181969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1488644" y="1916832"/>
              <a:ext cx="2651308" cy="12241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619672" y="2218293"/>
              <a:ext cx="2664296" cy="12107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782536" y="2469183"/>
              <a:ext cx="2664296" cy="1210707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20046613">
              <a:off x="1144343" y="1860199"/>
              <a:ext cx="3384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“Predict Class = +1”</a:t>
              </a:r>
            </a:p>
            <a:p>
              <a:r>
                <a:rPr lang="en-GB" dirty="0">
                  <a:solidFill>
                    <a:srgbClr val="FF0000"/>
                  </a:solidFill>
                </a:rPr>
                <a:t>	zone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20046613">
              <a:off x="2080447" y="2796303"/>
              <a:ext cx="33843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“Predict Class = -1”</a:t>
              </a:r>
            </a:p>
            <a:p>
              <a:r>
                <a:rPr lang="en-GB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	zone</a:t>
              </a:r>
              <a:endParaRPr lang="en-US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211960" y="1868537"/>
              <a:ext cx="360040" cy="60064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414996" y="1923242"/>
                  <a:ext cx="181979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GB" sz="1600" dirty="0"/>
                    <a:t> = Margin Width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996" y="1923242"/>
                  <a:ext cx="1819794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28F849-5E70-9D4D-B351-9DAB6D5BD29C}"/>
                  </a:ext>
                </a:extLst>
              </p:cNvPr>
              <p:cNvSpPr txBox="1"/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28F849-5E70-9D4D-B351-9DAB6D5BD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37D08C-BFE9-154D-A0D1-B29190E3E263}"/>
                  </a:ext>
                </a:extLst>
              </p:cNvPr>
              <p:cNvSpPr txBox="1"/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37D08C-BFE9-154D-A0D1-B29190E3E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7A98EF-230C-0242-8AA8-EDEA83D5E03D}"/>
                  </a:ext>
                </a:extLst>
              </p:cNvPr>
              <p:cNvSpPr txBox="1"/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−1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C7A98EF-230C-0242-8AA8-EDEA83D5E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0E3BC90-AB1E-A140-95EC-230D0C1545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049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31"/>
    </mc:Choice>
    <mc:Fallback>
      <p:transition spd="slow" advTm="72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3/16/20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CS471 Machine Learning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6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518842" y="4363733"/>
                <a:ext cx="8336784" cy="2195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fr-FR" sz="2000" spc="10" dirty="0">
                    <a:latin typeface="Tahoma"/>
                    <a:cs typeface="Tahoma"/>
                  </a:rPr>
                  <a:t>Plus-plane </a:t>
                </a:r>
                <a:r>
                  <a:rPr lang="fr-FR" sz="2000" spc="15" dirty="0">
                    <a:latin typeface="Tahoma"/>
                    <a:cs typeface="Tahoma"/>
                  </a:rPr>
                  <a:t>= </a:t>
                </a:r>
                <a14:m>
                  <m:oMath xmlns:m="http://schemas.openxmlformats.org/officeDocument/2006/math"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{ 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𝑥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 :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𝑤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𝑋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= +1}</m:t>
                    </m:r>
                  </m:oMath>
                </a14:m>
                <a:endParaRPr lang="fr-FR" sz="2000" i="1" dirty="0">
                  <a:latin typeface="Tahoma"/>
                  <a:cs typeface="Tahoma"/>
                </a:endParaRPr>
              </a:p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fr-FR" sz="2000" spc="10" dirty="0">
                    <a:latin typeface="Tahoma"/>
                    <a:cs typeface="Tahoma"/>
                  </a:rPr>
                  <a:t>Minus-plane</a:t>
                </a:r>
                <a:r>
                  <a:rPr lang="fr-FR" sz="2000" spc="-70" dirty="0">
                    <a:latin typeface="Tahoma"/>
                    <a:cs typeface="Tahoma"/>
                  </a:rPr>
                  <a:t> </a:t>
                </a:r>
                <a:r>
                  <a:rPr lang="fr-FR" sz="2000" spc="15" dirty="0">
                    <a:latin typeface="Tahoma"/>
                    <a:cs typeface="Tahoma"/>
                  </a:rPr>
                  <a:t>= </a:t>
                </a:r>
                <a14:m>
                  <m:oMath xmlns:m="http://schemas.openxmlformats.org/officeDocument/2006/math"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{ 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𝑥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 :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𝑤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𝑋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000" i="1" spc="15">
                        <a:latin typeface="Cambria Math" panose="02040503050406030204" pitchFamily="18" charset="0"/>
                        <a:cs typeface="Tahoma"/>
                      </a:rPr>
                      <m:t>=−1}</m:t>
                    </m:r>
                  </m:oMath>
                </a14:m>
                <a:endParaRPr lang="fr-FR" sz="2000" dirty="0">
                  <a:latin typeface="Tahoma"/>
                  <a:cs typeface="Tahoma"/>
                </a:endParaRPr>
              </a:p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en-US" sz="2000" dirty="0"/>
                  <a:t>The vector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000" dirty="0"/>
                  <a:t> is perpendicular to the Plus Plane</a:t>
                </a:r>
              </a:p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/>
                  <a:t>be any point on the minus plane</a:t>
                </a:r>
              </a:p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dirty="0"/>
                  <a:t> be the closest plus-plane-point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GB" sz="2000" dirty="0"/>
              </a:p>
              <a:p>
                <a:pPr marL="297815" indent="-28575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89865" algn="l"/>
                    <a:tab pos="1047115" algn="l"/>
                  </a:tabLst>
                </a:pPr>
                <a:r>
                  <a:rPr lang="en-US" sz="2000" dirty="0">
                    <a:solidFill>
                      <a:srgbClr val="00B050"/>
                    </a:solidFill>
                  </a:rPr>
                  <a:t>Claim: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000" dirty="0"/>
                  <a:t> + </a:t>
                </a:r>
                <a:r>
                  <a:rPr lang="el-GR" sz="2000" i="1" dirty="0"/>
                  <a:t>λ</a:t>
                </a:r>
                <a:r>
                  <a:rPr lang="en-US" sz="2000" i="1" dirty="0"/>
                  <a:t> w</a:t>
                </a:r>
                <a:r>
                  <a:rPr lang="en-US" sz="2000" dirty="0"/>
                  <a:t> for some value of </a:t>
                </a:r>
                <a:r>
                  <a:rPr lang="el-GR" sz="2000" i="1" dirty="0"/>
                  <a:t>λ</a:t>
                </a:r>
                <a:r>
                  <a:rPr lang="en-US" sz="2000" dirty="0"/>
                  <a:t>. </a:t>
                </a:r>
                <a:r>
                  <a:rPr lang="en-US" sz="2000" dirty="0">
                    <a:solidFill>
                      <a:srgbClr val="00B050"/>
                    </a:solidFill>
                  </a:rPr>
                  <a:t>Why?</a:t>
                </a:r>
                <a:endParaRPr lang="fr-FR" sz="2000" i="1" spc="15" dirty="0">
                  <a:solidFill>
                    <a:srgbClr val="00B050"/>
                  </a:solidFill>
                  <a:latin typeface="Tahoma"/>
                  <a:cs typeface="Tahoma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2" y="4363733"/>
                <a:ext cx="8336784" cy="2195473"/>
              </a:xfrm>
              <a:prstGeom prst="rect">
                <a:avLst/>
              </a:prstGeom>
              <a:blipFill>
                <a:blip r:embed="rId6"/>
                <a:stretch>
                  <a:fillRect l="-457" t="-1734" b="-4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ular Callout 12"/>
          <p:cNvSpPr/>
          <p:nvPr/>
        </p:nvSpPr>
        <p:spPr>
          <a:xfrm>
            <a:off x="6632559" y="5013176"/>
            <a:ext cx="2043897" cy="1145676"/>
          </a:xfrm>
          <a:prstGeom prst="wedgeRoundRectCallout">
            <a:avLst>
              <a:gd name="adj1" fmla="val -90819"/>
              <a:gd name="adj2" fmla="val 35672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Any location on the line</a:t>
            </a:r>
            <a:r>
              <a:rPr lang="en-GB" dirty="0">
                <a:solidFill>
                  <a:schemeClr val="tx1"/>
                </a:solidFill>
                <a:latin typeface="Cambria Math" panose="02040503050406030204" pitchFamily="18" charset="0"/>
              </a:rPr>
              <a:t>: not necessarily in datapoints.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3819" y="1096681"/>
            <a:ext cx="5054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Computing the margin width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44343" y="1860199"/>
            <a:ext cx="5090447" cy="1819691"/>
            <a:chOff x="1144343" y="1860199"/>
            <a:chExt cx="5090447" cy="1819691"/>
          </a:xfrm>
        </p:grpSpPr>
        <p:grpSp>
          <p:nvGrpSpPr>
            <p:cNvPr id="15" name="Group 14"/>
            <p:cNvGrpSpPr/>
            <p:nvPr/>
          </p:nvGrpSpPr>
          <p:grpSpPr>
            <a:xfrm>
              <a:off x="1144343" y="1860199"/>
              <a:ext cx="5090447" cy="1819691"/>
              <a:chOff x="1144343" y="1860199"/>
              <a:chExt cx="5090447" cy="1819691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1488644" y="1916832"/>
                <a:ext cx="2651308" cy="12241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1619672" y="2218293"/>
                <a:ext cx="2664296" cy="12107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1782536" y="2469183"/>
                <a:ext cx="2664296" cy="1210707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 rot="20046613">
                <a:off x="1144343" y="1860199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“Predict Class = +1”</a:t>
                </a:r>
              </a:p>
              <a:p>
                <a:r>
                  <a:rPr lang="en-GB" dirty="0">
                    <a:solidFill>
                      <a:srgbClr val="FF0000"/>
                    </a:solidFill>
                  </a:rPr>
                  <a:t>	zone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20046613">
                <a:off x="2080447" y="2796303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“Predict Class = -1”</a:t>
                </a:r>
              </a:p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	zone</a:t>
                </a:r>
                <a:endPara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4211960" y="1868537"/>
                <a:ext cx="360040" cy="60064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lang="en-GB" sz="1600" dirty="0"/>
                      <a:t> = Margin Width</a:t>
                    </a:r>
                    <a:endParaRPr lang="en-US" sz="1600" dirty="0"/>
                  </a:p>
                </p:txBody>
              </p:sp>
            </mc:Choice>
            <mc:Fallback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98002E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C3F435-5B1A-8644-91F7-872C25A49231}"/>
                  </a:ext>
                </a:extLst>
              </p:cNvPr>
              <p:cNvSpPr txBox="1"/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C3F435-5B1A-8644-91F7-872C25A49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290AB1-66EC-2A43-848D-EEDC48B1A6BE}"/>
                  </a:ext>
                </a:extLst>
              </p:cNvPr>
              <p:cNvSpPr txBox="1"/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290AB1-66EC-2A43-848D-EEDC48B1A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6DD91D-D08A-8B41-8C2F-A928C3CFF316}"/>
                  </a:ext>
                </a:extLst>
              </p:cNvPr>
              <p:cNvSpPr txBox="1"/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−1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6DD91D-D08A-8B41-8C2F-A928C3CF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E8261E-0112-5344-9FCF-6594B99A9DA8}"/>
                  </a:ext>
                </a:extLst>
              </p:cNvPr>
              <p:cNvSpPr txBox="1"/>
              <p:nvPr/>
            </p:nvSpPr>
            <p:spPr>
              <a:xfrm>
                <a:off x="6228183" y="2816363"/>
                <a:ext cx="26551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How do we compute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in terms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i="1" dirty="0"/>
                  <a:t> </a:t>
                </a:r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?</a:t>
                </a:r>
                <a:endParaRPr lang="en-US" b="1" i="1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E8261E-0112-5344-9FCF-6594B99A9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3" y="2816363"/>
                <a:ext cx="2655154" cy="646331"/>
              </a:xfrm>
              <a:prstGeom prst="rect">
                <a:avLst/>
              </a:prstGeom>
              <a:blipFill>
                <a:blip r:embed="rId13"/>
                <a:stretch>
                  <a:fillRect l="-1429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ounded Rectangular Callout 17"/>
              <p:cNvSpPr/>
              <p:nvPr/>
            </p:nvSpPr>
            <p:spPr>
              <a:xfrm>
                <a:off x="5292079" y="2648424"/>
                <a:ext cx="3488107" cy="1783320"/>
              </a:xfrm>
              <a:prstGeom prst="wedgeRoundRectCallout">
                <a:avLst>
                  <a:gd name="adj1" fmla="val -50247"/>
                  <a:gd name="adj2" fmla="val 149879"/>
                  <a:gd name="adj3" fmla="val 16667"/>
                </a:avLst>
              </a:prstGeom>
              <a:solidFill>
                <a:srgbClr val="F6E7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The line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perpendicular to the planes.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 to get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travel some distance in direction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79" y="2648424"/>
                <a:ext cx="3488107" cy="1783320"/>
              </a:xfrm>
              <a:prstGeom prst="wedgeRoundRectCallout">
                <a:avLst>
                  <a:gd name="adj1" fmla="val -50247"/>
                  <a:gd name="adj2" fmla="val 149879"/>
                  <a:gd name="adj3" fmla="val 16667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E997FD3-9FD7-E342-8301-3FBCA06A84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00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79"/>
    </mc:Choice>
    <mc:Fallback>
      <p:transition spd="slow" advTm="166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 animBg="1"/>
      <p:bldP spid="13" grpId="1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3/16/20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CS471 Machine Learning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7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546553" y="4322105"/>
                <a:ext cx="8336784" cy="2188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420"/>
                  </a:spcBef>
                </a:pPr>
                <a:r>
                  <a:rPr lang="en-US" sz="2000" spc="15" dirty="0">
                    <a:latin typeface="Tahoma"/>
                    <a:cs typeface="Tahoma"/>
                  </a:rPr>
                  <a:t>What </a:t>
                </a:r>
                <a:r>
                  <a:rPr lang="en-US" sz="2000" spc="10" dirty="0">
                    <a:latin typeface="Tahoma"/>
                    <a:cs typeface="Tahoma"/>
                  </a:rPr>
                  <a:t>we</a:t>
                </a:r>
                <a:r>
                  <a:rPr lang="en-US" sz="2000" spc="-15" dirty="0">
                    <a:latin typeface="Tahoma"/>
                    <a:cs typeface="Tahoma"/>
                  </a:rPr>
                  <a:t> </a:t>
                </a:r>
                <a:r>
                  <a:rPr lang="en-US" sz="2000" spc="10" dirty="0">
                    <a:latin typeface="Tahoma"/>
                    <a:cs typeface="Tahoma"/>
                  </a:rPr>
                  <a:t>know:</a:t>
                </a:r>
                <a:endParaRPr lang="en-US" sz="2000" dirty="0">
                  <a:latin typeface="Tahoma"/>
                  <a:cs typeface="Tahoma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42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1" i="1" spc="10" smtClean="0"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  <m:r>
                      <a:rPr lang="en-GB" sz="2000" b="1" i="1" spc="10" smtClean="0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sSup>
                      <m:sSupPr>
                        <m:ctrlPr>
                          <a:rPr lang="en-GB" sz="2000" b="1" i="1" spc="10" smtClean="0">
                            <a:latin typeface="Cambria Math" panose="02040503050406030204" pitchFamily="18" charset="0"/>
                            <a:cs typeface="Tahoma"/>
                          </a:rPr>
                        </m:ctrlPr>
                      </m:sSupPr>
                      <m:e>
                        <m:r>
                          <a:rPr lang="en-GB" sz="2000" b="1" i="1" spc="10" smtClean="0">
                            <a:latin typeface="Cambria Math" panose="02040503050406030204" pitchFamily="18" charset="0"/>
                            <a:cs typeface="Tahoma"/>
                          </a:rPr>
                          <m:t>𝑿</m:t>
                        </m:r>
                      </m:e>
                      <m:sup>
                        <m:r>
                          <a:rPr lang="en-GB" sz="2000" b="1" i="1" spc="10" smtClean="0">
                            <a:latin typeface="Cambria Math" panose="02040503050406030204" pitchFamily="18" charset="0"/>
                            <a:cs typeface="Tahoma"/>
                          </a:rPr>
                          <m:t>+</m:t>
                        </m:r>
                      </m:sup>
                    </m:sSup>
                    <m:r>
                      <a:rPr lang="en-GB" sz="2000" b="1" i="1" spc="10" smtClean="0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000" b="0" i="1" spc="10" smtClean="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000" b="0" i="1" spc="10" smtClean="0">
                        <a:latin typeface="Cambria Math" panose="02040503050406030204" pitchFamily="18" charset="0"/>
                        <a:cs typeface="Tahoma"/>
                      </a:rPr>
                      <m:t>= +1</m:t>
                    </m:r>
                  </m:oMath>
                </a14:m>
                <a:endParaRPr lang="en-US" sz="2000" i="1" spc="10" dirty="0">
                  <a:latin typeface="Tahoma"/>
                  <a:cs typeface="Tahoma"/>
                </a:endParaRPr>
              </a:p>
              <a:p>
                <a:pPr marL="355600" indent="-342900">
                  <a:spcBef>
                    <a:spcPts val="42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1" i="1" spc="10"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  <m:r>
                      <a:rPr lang="en-GB" sz="2000" b="1" i="1" spc="10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sSup>
                      <m:sSupPr>
                        <m:ctrlPr>
                          <a:rPr lang="en-GB" sz="2000" b="1" i="1" spc="10">
                            <a:latin typeface="Cambria Math" panose="02040503050406030204" pitchFamily="18" charset="0"/>
                            <a:cs typeface="Tahoma"/>
                          </a:rPr>
                        </m:ctrlPr>
                      </m:sSupPr>
                      <m:e>
                        <m:r>
                          <a:rPr lang="en-GB" sz="2000" b="1" i="1" spc="10">
                            <a:latin typeface="Cambria Math" panose="02040503050406030204" pitchFamily="18" charset="0"/>
                            <a:cs typeface="Tahoma"/>
                          </a:rPr>
                          <m:t>𝑿</m:t>
                        </m:r>
                      </m:e>
                      <m:sup>
                        <m:r>
                          <a:rPr lang="en-GB" sz="2000" b="1" i="1" spc="10" smtClean="0">
                            <a:latin typeface="Cambria Math" panose="02040503050406030204" pitchFamily="18" charset="0"/>
                            <a:cs typeface="Tahoma"/>
                          </a:rPr>
                          <m:t>−</m:t>
                        </m:r>
                      </m:sup>
                    </m:sSup>
                    <m:r>
                      <a:rPr lang="en-GB" sz="2000" b="1" i="1" spc="10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000" b="0" i="1" spc="1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000" b="0" i="1" spc="10">
                        <a:latin typeface="Cambria Math" panose="02040503050406030204" pitchFamily="18" charset="0"/>
                        <a:cs typeface="Tahoma"/>
                      </a:rPr>
                      <m:t>=−1 </m:t>
                    </m:r>
                  </m:oMath>
                </a14:m>
                <a:endParaRPr lang="en-GB" sz="2000" i="1" spc="10" dirty="0">
                  <a:latin typeface="Cambria Math" panose="02040503050406030204" pitchFamily="18" charset="0"/>
                  <a:cs typeface="Tahoma"/>
                </a:endParaRPr>
              </a:p>
              <a:p>
                <a:pPr marL="355600" indent="-342900">
                  <a:spcBef>
                    <a:spcPts val="42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sz="2000" i="1" dirty="0"/>
                      <m:t>λ</m:t>
                    </m:r>
                    <m:r>
                      <m:rPr>
                        <m:nor/>
                      </m:rPr>
                      <a:rPr lang="en-GB" sz="2000" i="1" dirty="0"/>
                      <m:t> </m:t>
                    </m:r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000" dirty="0"/>
              </a:p>
              <a:p>
                <a:pPr marL="355600" indent="-342900">
                  <a:spcBef>
                    <a:spcPts val="42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dirty="0"/>
              </a:p>
              <a:p>
                <a:pPr marL="187325" marR="5080" indent="-175260">
                  <a:lnSpc>
                    <a:spcPct val="102400"/>
                  </a:lnSpc>
                  <a:spcBef>
                    <a:spcPts val="305"/>
                  </a:spcBef>
                  <a:tabLst>
                    <a:tab pos="1175385" algn="l"/>
                  </a:tabLst>
                </a:pPr>
                <a:r>
                  <a:rPr lang="en-US" sz="2000" dirty="0">
                    <a:latin typeface="Tahoma"/>
                    <a:cs typeface="Tahoma"/>
                  </a:rPr>
                  <a:t>It’s </a:t>
                </a:r>
                <a:r>
                  <a:rPr lang="en-US" sz="2000" spc="15" dirty="0">
                    <a:latin typeface="Tahoma"/>
                    <a:cs typeface="Tahoma"/>
                  </a:rPr>
                  <a:t>now easy </a:t>
                </a:r>
                <a:r>
                  <a:rPr lang="en-US" sz="2000" spc="5" dirty="0">
                    <a:latin typeface="Tahoma"/>
                    <a:cs typeface="Tahoma"/>
                  </a:rPr>
                  <a:t>to get </a:t>
                </a:r>
                <a14:m>
                  <m:oMath xmlns:m="http://schemas.openxmlformats.org/officeDocument/2006/math">
                    <m:r>
                      <a:rPr lang="en-US" sz="2000" i="1" spc="5" dirty="0" smtClean="0">
                        <a:latin typeface="Cambria Math" panose="02040503050406030204" pitchFamily="18" charset="0"/>
                        <a:cs typeface="Tahoma"/>
                      </a:rPr>
                      <m:t>𝑀</m:t>
                    </m:r>
                  </m:oMath>
                </a14:m>
                <a:r>
                  <a:rPr lang="en-US" sz="2000" spc="5" dirty="0">
                    <a:latin typeface="Tahoma"/>
                    <a:cs typeface="Tahoma"/>
                  </a:rPr>
                  <a:t> i</a:t>
                </a:r>
                <a:r>
                  <a:rPr lang="en-US" sz="2000" spc="10" dirty="0">
                    <a:latin typeface="Tahoma"/>
                    <a:cs typeface="Tahoma"/>
                  </a:rPr>
                  <a:t>n</a:t>
                </a:r>
                <a:r>
                  <a:rPr lang="en-US" sz="2000" spc="5" dirty="0">
                    <a:latin typeface="Tahoma"/>
                    <a:cs typeface="Tahoma"/>
                  </a:rPr>
                  <a:t> te</a:t>
                </a:r>
                <a:r>
                  <a:rPr lang="en-US" sz="2000" spc="10" dirty="0">
                    <a:latin typeface="Tahoma"/>
                    <a:cs typeface="Tahoma"/>
                  </a:rPr>
                  <a:t>r</a:t>
                </a:r>
                <a:r>
                  <a:rPr lang="en-US" sz="2000" spc="15" dirty="0">
                    <a:latin typeface="Tahoma"/>
                    <a:cs typeface="Tahoma"/>
                  </a:rPr>
                  <a:t>ms o</a:t>
                </a:r>
                <a:r>
                  <a:rPr lang="en-US" sz="2000" spc="5" dirty="0">
                    <a:latin typeface="Tahoma"/>
                    <a:cs typeface="Tahoma"/>
                  </a:rPr>
                  <a:t>f</a:t>
                </a:r>
                <a:r>
                  <a:rPr lang="en-US" sz="2000" dirty="0">
                    <a:latin typeface="Tahoma"/>
                    <a:cs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</m:oMath>
                </a14:m>
                <a:r>
                  <a:rPr lang="en-US" sz="2000" dirty="0">
                    <a:latin typeface="Tahoma"/>
                    <a:cs typeface="Tahoma"/>
                  </a:rPr>
                  <a:t> </a:t>
                </a:r>
                <a:r>
                  <a:rPr lang="en-US" sz="2000" spc="10" dirty="0">
                    <a:latin typeface="Tahoma"/>
                    <a:cs typeface="Tahoma"/>
                  </a:rPr>
                  <a:t>a</a:t>
                </a:r>
                <a:r>
                  <a:rPr lang="en-US" sz="2000" spc="15" dirty="0">
                    <a:latin typeface="Tahoma"/>
                    <a:cs typeface="Tahoma"/>
                  </a:rPr>
                  <a:t>n</a:t>
                </a:r>
                <a:r>
                  <a:rPr lang="en-US" sz="2000" spc="10" dirty="0">
                    <a:latin typeface="Tahoma"/>
                    <a:cs typeface="Tahoma"/>
                  </a:rPr>
                  <a:t>d </a:t>
                </a:r>
                <a14:m>
                  <m:oMath xmlns:m="http://schemas.openxmlformats.org/officeDocument/2006/math">
                    <m:r>
                      <a:rPr lang="en-US" sz="2000" i="1" spc="10" dirty="0" smtClean="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</m:oMath>
                </a14:m>
                <a:r>
                  <a:rPr lang="en-US" sz="2000" spc="10" dirty="0">
                    <a:latin typeface="Tahoma"/>
                    <a:cs typeface="Tahoma"/>
                  </a:rPr>
                  <a:t>.</a:t>
                </a:r>
                <a:endParaRPr lang="en-US" sz="2000" dirty="0">
                  <a:latin typeface="Tahoma"/>
                  <a:cs typeface="Tahoma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53" y="4322105"/>
                <a:ext cx="8336784" cy="2188804"/>
              </a:xfrm>
              <a:prstGeom prst="rect">
                <a:avLst/>
              </a:prstGeom>
              <a:blipFill>
                <a:blip r:embed="rId6"/>
                <a:stretch>
                  <a:fillRect l="-609" t="-1149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13819" y="1096681"/>
            <a:ext cx="5054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Computing the margin width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324099" y="4895261"/>
                <a:ext cx="2954279" cy="612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spcBef>
                    <a:spcPts val="42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i="1" dirty="0"/>
                        <m:t>λ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099" y="4895261"/>
                <a:ext cx="2954279" cy="612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64595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3014404" y="3835379"/>
            <a:ext cx="2665145" cy="984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2771800" y="3930780"/>
            <a:ext cx="2876049" cy="1658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144343" y="1860199"/>
            <a:ext cx="5090447" cy="1819691"/>
            <a:chOff x="1144343" y="1860199"/>
            <a:chExt cx="5090447" cy="1819691"/>
          </a:xfrm>
        </p:grpSpPr>
        <p:grpSp>
          <p:nvGrpSpPr>
            <p:cNvPr id="15" name="Group 14"/>
            <p:cNvGrpSpPr/>
            <p:nvPr/>
          </p:nvGrpSpPr>
          <p:grpSpPr>
            <a:xfrm>
              <a:off x="1144343" y="1860199"/>
              <a:ext cx="5090447" cy="1819691"/>
              <a:chOff x="1144343" y="1860199"/>
              <a:chExt cx="5090447" cy="1819691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1488644" y="1916832"/>
                <a:ext cx="2651308" cy="12241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1619672" y="2218293"/>
                <a:ext cx="2664296" cy="12107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1782536" y="2469183"/>
                <a:ext cx="2664296" cy="1210707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 rot="20046613">
                <a:off x="1144343" y="1860199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“Predict Class = +1”</a:t>
                </a:r>
              </a:p>
              <a:p>
                <a:r>
                  <a:rPr lang="en-GB" dirty="0">
                    <a:solidFill>
                      <a:srgbClr val="FF0000"/>
                    </a:solidFill>
                  </a:rPr>
                  <a:t>	zone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20046613">
                <a:off x="2080447" y="2796303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“Predict Class = -1”</a:t>
                </a:r>
              </a:p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	zone</a:t>
                </a:r>
                <a:endPara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>
                <a:off x="4211960" y="1868537"/>
                <a:ext cx="360040" cy="60064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lang="en-GB" sz="1600" dirty="0"/>
                      <a:t> = Margin Width</a:t>
                    </a:r>
                    <a:endParaRPr lang="en-US" sz="1600" dirty="0"/>
                  </a:p>
                </p:txBody>
              </p:sp>
            </mc:Choice>
            <mc:Fallback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98002E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D8CEA2-66D0-5049-AA5A-B844A4D34BFA}"/>
                  </a:ext>
                </a:extLst>
              </p:cNvPr>
              <p:cNvSpPr txBox="1"/>
              <p:nvPr/>
            </p:nvSpPr>
            <p:spPr>
              <a:xfrm>
                <a:off x="5268794" y="3655176"/>
                <a:ext cx="30095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b="1" i="1" spc="10" smtClean="0">
                          <a:latin typeface="Cambria Math" panose="02040503050406030204" pitchFamily="18" charset="0"/>
                          <a:cs typeface="Tahoma"/>
                        </a:rPr>
                        <m:t>𝒘</m:t>
                      </m:r>
                      <m:r>
                        <a:rPr lang="en-GB" b="1" i="1" spc="10" smtClean="0">
                          <a:latin typeface="Cambria Math" panose="02040503050406030204" pitchFamily="18" charset="0"/>
                          <a:cs typeface="Tahoma"/>
                        </a:rPr>
                        <m:t> . </m:t>
                      </m:r>
                      <m:d>
                        <m:dPr>
                          <m:ctrlPr>
                            <a:rPr lang="en-US" b="1" i="1" spc="10" smtClean="0"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i="1" dirty="0"/>
                            <m:t>λ</m:t>
                          </m:r>
                          <m:r>
                            <m:rPr>
                              <m:nor/>
                            </m:rPr>
                            <a:rPr lang="en-GB" i="1" dirty="0"/>
                            <m:t> </m:t>
                          </m:r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GB" b="1" i="1" spc="10">
                          <a:latin typeface="Cambria Math" panose="02040503050406030204" pitchFamily="18" charset="0"/>
                          <a:cs typeface="Tahoma"/>
                        </a:rPr>
                        <m:t>+</m:t>
                      </m:r>
                      <m:r>
                        <a:rPr lang="en-GB" i="1" spc="10">
                          <a:latin typeface="Cambria Math" panose="02040503050406030204" pitchFamily="18" charset="0"/>
                          <a:cs typeface="Tahoma"/>
                        </a:rPr>
                        <m:t>𝑏</m:t>
                      </m:r>
                      <m:r>
                        <a:rPr lang="en-GB" i="1" spc="10">
                          <a:latin typeface="Cambria Math" panose="02040503050406030204" pitchFamily="18" charset="0"/>
                          <a:cs typeface="Tahoma"/>
                        </a:rPr>
                        <m:t>= +1</m:t>
                      </m:r>
                    </m:oMath>
                  </m:oMathPara>
                </a14:m>
                <a:br>
                  <a:rPr lang="en-US" i="1" spc="10" dirty="0">
                    <a:latin typeface="Tahoma"/>
                    <a:cs typeface="Tahoma"/>
                  </a:rPr>
                </a:br>
                <a:endParaRPr lang="en-US" i="1" spc="10" dirty="0">
                  <a:latin typeface="Tahoma"/>
                  <a:cs typeface="Tahom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GB" b="1" i="1" spc="10">
                          <a:latin typeface="Cambria Math" panose="02040503050406030204" pitchFamily="18" charset="0"/>
                          <a:cs typeface="Tahoma"/>
                        </a:rPr>
                        <m:t>𝒘</m:t>
                      </m:r>
                      <m:r>
                        <a:rPr lang="en-GB" b="1" i="1" spc="10">
                          <a:latin typeface="Cambria Math" panose="02040503050406030204" pitchFamily="18" charset="0"/>
                          <a:cs typeface="Tahoma"/>
                        </a:rPr>
                        <m:t> .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b="1" i="1" spc="10">
                          <a:latin typeface="Cambria Math" panose="02040503050406030204" pitchFamily="18" charset="0"/>
                          <a:cs typeface="Tahoma"/>
                        </a:rPr>
                        <m:t>+</m:t>
                      </m:r>
                      <m:r>
                        <a:rPr lang="en-GB" i="1" spc="10">
                          <a:latin typeface="Cambria Math" panose="02040503050406030204" pitchFamily="18" charset="0"/>
                          <a:cs typeface="Tahoma"/>
                        </a:rPr>
                        <m:t>𝑏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i="1" dirty="0"/>
                        <m:t>λ</m:t>
                      </m:r>
                      <m:r>
                        <m:rPr>
                          <m:nor/>
                        </m:rPr>
                        <a:rPr lang="en-GB" i="1" dirty="0"/>
                        <m:t> </m:t>
                      </m:r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i="1" spc="10">
                          <a:latin typeface="Cambria Math" panose="02040503050406030204" pitchFamily="18" charset="0"/>
                          <a:cs typeface="Tahoma"/>
                        </a:rPr>
                        <m:t>= +1</m:t>
                      </m:r>
                    </m:oMath>
                  </m:oMathPara>
                </a14:m>
                <a:endParaRPr lang="en-US" i="1" spc="10" dirty="0">
                  <a:latin typeface="Tahoma"/>
                  <a:cs typeface="Tahom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l-GR" i="1" dirty="0"/>
                        <m:t>λ</m:t>
                      </m:r>
                      <m:r>
                        <m:rPr>
                          <m:nor/>
                        </m:rPr>
                        <a:rPr lang="en-GB" i="1" dirty="0"/>
                        <m:t> </m:t>
                      </m:r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GB" i="1" spc="10">
                          <a:latin typeface="Cambria Math" panose="02040503050406030204" pitchFamily="18" charset="0"/>
                          <a:cs typeface="Tahoma"/>
                        </a:rPr>
                        <m:t>= +1</m:t>
                      </m:r>
                    </m:oMath>
                  </m:oMathPara>
                </a14:m>
                <a:endParaRPr lang="en-US" i="1" spc="10" dirty="0">
                  <a:latin typeface="Tahoma"/>
                  <a:cs typeface="Tahoma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D8CEA2-66D0-5049-AA5A-B844A4D34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794" y="3655176"/>
                <a:ext cx="3009584" cy="1200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6A1E49-7669-154F-AE58-DA589E5170CB}"/>
                  </a:ext>
                </a:extLst>
              </p:cNvPr>
              <p:cNvSpPr txBox="1"/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6A1E49-7669-154F-AE58-DA589E517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4D48DB-7FE9-7844-9888-525C0681F782}"/>
                  </a:ext>
                </a:extLst>
              </p:cNvPr>
              <p:cNvSpPr txBox="1"/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4D48DB-7FE9-7844-9888-525C0681F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0E6C49-815E-B142-BF44-B2B3B68AE443}"/>
                  </a:ext>
                </a:extLst>
              </p:cNvPr>
              <p:cNvSpPr txBox="1"/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−1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0E6C49-815E-B142-BF44-B2B3B68A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7ADBB29-AC9F-B34B-980F-D4979D24EC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1769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831"/>
    </mc:Choice>
    <mc:Fallback>
      <p:transition spd="slow" advTm="104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3/16/20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Shafait</a:t>
            </a:r>
            <a:r>
              <a:rPr lang="en-US" dirty="0"/>
              <a:t>: CS471 Machine Learning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8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383089" y="4419834"/>
                <a:ext cx="8336784" cy="19652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55600" indent="-342900">
                  <a:spcBef>
                    <a:spcPts val="42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1" i="1" spc="10"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  <m:r>
                      <a:rPr lang="en-GB" sz="2000" b="1" i="1" spc="10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sSup>
                      <m:sSupPr>
                        <m:ctrlPr>
                          <a:rPr lang="en-GB" sz="2000" b="1" i="1" spc="10">
                            <a:latin typeface="Cambria Math" panose="02040503050406030204" pitchFamily="18" charset="0"/>
                            <a:cs typeface="Tahoma"/>
                          </a:rPr>
                        </m:ctrlPr>
                      </m:sSupPr>
                      <m:e>
                        <m:r>
                          <a:rPr lang="en-GB" sz="2000" b="1" i="1" spc="10">
                            <a:latin typeface="Cambria Math" panose="02040503050406030204" pitchFamily="18" charset="0"/>
                            <a:cs typeface="Tahoma"/>
                          </a:rPr>
                          <m:t>𝑿</m:t>
                        </m:r>
                      </m:e>
                      <m:sup>
                        <m:r>
                          <a:rPr lang="en-GB" sz="2000" b="1" i="1" spc="10">
                            <a:latin typeface="Cambria Math" panose="02040503050406030204" pitchFamily="18" charset="0"/>
                            <a:cs typeface="Tahoma"/>
                          </a:rPr>
                          <m:t>+</m:t>
                        </m:r>
                      </m:sup>
                    </m:sSup>
                    <m:r>
                      <a:rPr lang="en-GB" sz="2000" b="0" i="1" spc="10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000" b="0" i="1" spc="1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000" b="0" i="1" spc="10">
                        <a:latin typeface="Cambria Math" panose="02040503050406030204" pitchFamily="18" charset="0"/>
                        <a:cs typeface="Tahoma"/>
                      </a:rPr>
                      <m:t>= +1</m:t>
                    </m:r>
                  </m:oMath>
                </a14:m>
                <a:endParaRPr lang="en-US" sz="2000" i="1" spc="10" dirty="0">
                  <a:latin typeface="Tahoma"/>
                  <a:cs typeface="Tahoma"/>
                </a:endParaRPr>
              </a:p>
              <a:p>
                <a:pPr marL="355600" indent="-342900">
                  <a:spcBef>
                    <a:spcPts val="42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000" b="1" i="1" spc="10"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  <m:r>
                      <a:rPr lang="en-GB" sz="2000" b="1" i="1" spc="10">
                        <a:latin typeface="Cambria Math" panose="02040503050406030204" pitchFamily="18" charset="0"/>
                        <a:cs typeface="Tahoma"/>
                      </a:rPr>
                      <m:t> . </m:t>
                    </m:r>
                    <m:sSup>
                      <m:sSupPr>
                        <m:ctrlPr>
                          <a:rPr lang="en-GB" sz="2000" b="1" i="1" spc="10">
                            <a:latin typeface="Cambria Math" panose="02040503050406030204" pitchFamily="18" charset="0"/>
                            <a:cs typeface="Tahoma"/>
                          </a:rPr>
                        </m:ctrlPr>
                      </m:sSupPr>
                      <m:e>
                        <m:r>
                          <a:rPr lang="en-GB" sz="2000" b="1" i="1" spc="10">
                            <a:latin typeface="Cambria Math" panose="02040503050406030204" pitchFamily="18" charset="0"/>
                            <a:cs typeface="Tahoma"/>
                          </a:rPr>
                          <m:t>𝑿</m:t>
                        </m:r>
                      </m:e>
                      <m:sup>
                        <m:r>
                          <a:rPr lang="en-GB" sz="2000" b="1" i="1" spc="10">
                            <a:latin typeface="Cambria Math" panose="02040503050406030204" pitchFamily="18" charset="0"/>
                            <a:cs typeface="Tahoma"/>
                          </a:rPr>
                          <m:t>−</m:t>
                        </m:r>
                      </m:sup>
                    </m:sSup>
                    <m:r>
                      <a:rPr lang="en-GB" sz="2000" b="0" i="1" spc="10">
                        <a:latin typeface="Cambria Math" panose="02040503050406030204" pitchFamily="18" charset="0"/>
                        <a:cs typeface="Tahoma"/>
                      </a:rPr>
                      <m:t>+</m:t>
                    </m:r>
                    <m:r>
                      <a:rPr lang="en-GB" sz="2000" b="0" i="1" spc="1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  <m:r>
                      <a:rPr lang="en-GB" sz="2000" b="0" i="1" spc="10">
                        <a:latin typeface="Cambria Math" panose="02040503050406030204" pitchFamily="18" charset="0"/>
                        <a:cs typeface="Tahoma"/>
                      </a:rPr>
                      <m:t>=−1 </m:t>
                    </m:r>
                  </m:oMath>
                </a14:m>
                <a:endParaRPr lang="en-GB" sz="2000" i="1" spc="10" dirty="0">
                  <a:latin typeface="Cambria Math" panose="02040503050406030204" pitchFamily="18" charset="0"/>
                  <a:cs typeface="Tahoma"/>
                </a:endParaRPr>
              </a:p>
              <a:p>
                <a:pPr marL="355600" indent="-342900">
                  <a:spcBef>
                    <a:spcPts val="42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0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GB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sz="2000" i="1" dirty="0"/>
                      <m:t>λ</m:t>
                    </m:r>
                    <m:r>
                      <m:rPr>
                        <m:nor/>
                      </m:rPr>
                      <a:rPr lang="en-GB" sz="2000" i="1" dirty="0"/>
                      <m:t> 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000" dirty="0"/>
              </a:p>
              <a:p>
                <a:pPr marL="355600" indent="-342900">
                  <a:spcBef>
                    <a:spcPts val="42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GB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sz="2000" dirty="0"/>
              </a:p>
              <a:p>
                <a:pPr marL="355600" indent="-342900">
                  <a:spcBef>
                    <a:spcPts val="42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i="1" dirty="0"/>
                      <m:t>λ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US" i="1" dirty="0">
                  <a:latin typeface="Tahoma"/>
                  <a:cs typeface="Tahoma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89" y="4419834"/>
                <a:ext cx="8336784" cy="1965282"/>
              </a:xfrm>
              <a:prstGeom prst="rect">
                <a:avLst/>
              </a:prstGeom>
              <a:blipFill>
                <a:blip r:embed="rId6"/>
                <a:stretch>
                  <a:fillRect l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76140" y="1900965"/>
                <a:ext cx="1798846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GB" sz="2400" b="1" i="1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40" y="1900965"/>
                <a:ext cx="1798846" cy="8552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13819" y="1096681"/>
            <a:ext cx="5054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Computing the margin width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727879" y="3342531"/>
                <a:ext cx="2954279" cy="1792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50000"/>
                  </a:lnSpc>
                  <a:spcBef>
                    <a:spcPts val="420"/>
                  </a:spcBef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GB" b="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GB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i="1" dirty="0"/>
                          <m:t>λ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2700">
                  <a:lnSpc>
                    <a:spcPct val="150000"/>
                  </a:lnSpc>
                  <a:spcBef>
                    <a:spcPts val="420"/>
                  </a:spcBef>
                </a:pPr>
                <a:r>
                  <a:rPr lang="en-GB" dirty="0"/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λ</m:t>
                    </m:r>
                    <m:r>
                      <m:rPr>
                        <m:nor/>
                      </m:rPr>
                      <a:rPr lang="en-GB" i="1" dirty="0" smtClean="0"/>
                      <m:t> |</m:t>
                    </m:r>
                    <m:r>
                      <m:rPr>
                        <m:nor/>
                      </m:rPr>
                      <a:rPr lang="en-GB" b="1" i="1" smtClean="0"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en-GB" i="1" smtClean="0">
                        <a:latin typeface="Cambria Math" panose="02040503050406030204" pitchFamily="18" charset="0"/>
                      </a:rPr>
                      <m:t>\ = </m:t>
                    </m:r>
                    <m:r>
                      <m:rPr>
                        <m:nor/>
                      </m:rPr>
                      <a:rPr lang="el-GR" i="1" dirty="0"/>
                      <m:t>λ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rad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12700">
                  <a:lnSpc>
                    <a:spcPct val="150000"/>
                  </a:lnSpc>
                  <a:spcBef>
                    <a:spcPts val="420"/>
                  </a:spcBef>
                </a:pPr>
                <a:r>
                  <a:rPr lang="en-GB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GB" sz="2000" b="1" i="1" dirty="0"/>
                          <m:t> </m:t>
                        </m:r>
                      </m:num>
                      <m:den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GB" sz="2000" b="1" i="1" dirty="0"/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GB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rad>
                      </m:den>
                    </m:f>
                  </m:oMath>
                </a14:m>
                <a:endParaRPr lang="en-US" i="1" spc="10" dirty="0">
                  <a:latin typeface="Tahoma"/>
                  <a:cs typeface="Tahoma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79" y="3342531"/>
                <a:ext cx="2954279" cy="1792991"/>
              </a:xfrm>
              <a:prstGeom prst="rect">
                <a:avLst/>
              </a:prstGeom>
              <a:blipFill>
                <a:blip r:embed="rId8"/>
                <a:stretch>
                  <a:fillRect l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64595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44343" y="1860199"/>
            <a:ext cx="5090447" cy="1819691"/>
            <a:chOff x="1144343" y="1860199"/>
            <a:chExt cx="5090447" cy="1819691"/>
          </a:xfrm>
        </p:grpSpPr>
        <p:grpSp>
          <p:nvGrpSpPr>
            <p:cNvPr id="12" name="Group 11"/>
            <p:cNvGrpSpPr/>
            <p:nvPr/>
          </p:nvGrpSpPr>
          <p:grpSpPr>
            <a:xfrm>
              <a:off x="1144343" y="1860199"/>
              <a:ext cx="5090447" cy="1819691"/>
              <a:chOff x="1144343" y="1860199"/>
              <a:chExt cx="5090447" cy="181969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1488644" y="1916832"/>
                <a:ext cx="2651308" cy="12241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619672" y="2218293"/>
                <a:ext cx="2664296" cy="12107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1782536" y="2469183"/>
                <a:ext cx="2664296" cy="1210707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20046613">
                <a:off x="1144343" y="1860199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“Predict Class = +1”</a:t>
                </a:r>
              </a:p>
              <a:p>
                <a:r>
                  <a:rPr lang="en-GB" dirty="0">
                    <a:solidFill>
                      <a:srgbClr val="FF0000"/>
                    </a:solidFill>
                  </a:rPr>
                  <a:t>	zone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 rot="20046613">
                <a:off x="2080447" y="2796303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“Predict Class = -1”</a:t>
                </a:r>
              </a:p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	zone</a:t>
                </a:r>
                <a:endPara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4211960" y="1868537"/>
                <a:ext cx="360040" cy="60064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lang="en-GB" sz="1600" dirty="0"/>
                      <a:t> = Margin Width</a:t>
                    </a:r>
                    <a:endParaRPr lang="en-US" sz="1600" dirty="0"/>
                  </a:p>
                </p:txBody>
              </p:sp>
            </mc:Choice>
            <mc:Fallback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98002E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AA9E76-6C11-964C-BA76-49312369DAD2}"/>
                  </a:ext>
                </a:extLst>
              </p:cNvPr>
              <p:cNvSpPr txBox="1"/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AA9E76-6C11-964C-BA76-49312369D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B8FBCD-3003-A14F-A2F2-A0672E1C5347}"/>
                  </a:ext>
                </a:extLst>
              </p:cNvPr>
              <p:cNvSpPr txBox="1"/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7B8FBCD-3003-A14F-A2F2-A0672E1C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3D0EEA-1F00-3D4B-922A-7B857D04D29A}"/>
                  </a:ext>
                </a:extLst>
              </p:cNvPr>
              <p:cNvSpPr txBox="1"/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−1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3D0EEA-1F00-3D4B-922A-7B857D04D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98A996A-DA31-1E4C-AD01-DF724ACCF6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570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55"/>
    </mc:Choice>
    <mc:Fallback>
      <p:transition spd="slow" advTm="3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3/16/20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CS471 Machine Learning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9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366025" y="4172382"/>
                <a:ext cx="8777975" cy="21308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430"/>
                  </a:spcBef>
                  <a:tabLst>
                    <a:tab pos="1398905" algn="l"/>
                    <a:tab pos="1839595" algn="l"/>
                  </a:tabLst>
                </a:pPr>
                <a:r>
                  <a:rPr lang="en-US" sz="2000" spc="15" dirty="0">
                    <a:latin typeface="Tahoma"/>
                    <a:cs typeface="Tahoma"/>
                  </a:rPr>
                  <a:t>                        Given </a:t>
                </a:r>
                <a:r>
                  <a:rPr lang="en-US" sz="2000" spc="10" dirty="0">
                    <a:latin typeface="Tahoma"/>
                    <a:cs typeface="Tahoma"/>
                  </a:rPr>
                  <a:t>a</a:t>
                </a:r>
                <a:r>
                  <a:rPr lang="en-US" sz="2000" spc="5" dirty="0">
                    <a:latin typeface="Tahoma"/>
                    <a:cs typeface="Tahoma"/>
                  </a:rPr>
                  <a:t> </a:t>
                </a:r>
                <a:r>
                  <a:rPr lang="en-US" sz="2000" spc="15" dirty="0">
                    <a:latin typeface="Tahoma"/>
                    <a:cs typeface="Tahoma"/>
                  </a:rPr>
                  <a:t>guess </a:t>
                </a:r>
                <a:r>
                  <a:rPr lang="en-US" sz="2000" spc="10" dirty="0">
                    <a:latin typeface="Tahoma"/>
                    <a:cs typeface="Tahoma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000" b="1" i="1" spc="10" dirty="0" smtClean="0"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</m:oMath>
                </a14:m>
                <a:r>
                  <a:rPr lang="en-US" sz="2000" spc="10" dirty="0">
                    <a:latin typeface="Tahoma"/>
                    <a:cs typeface="Tahoma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10" dirty="0" smtClean="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</m:oMath>
                </a14:m>
                <a:r>
                  <a:rPr lang="en-US" sz="2000" spc="10" dirty="0">
                    <a:latin typeface="Tahoma"/>
                    <a:cs typeface="Tahoma"/>
                  </a:rPr>
                  <a:t> we </a:t>
                </a:r>
                <a:r>
                  <a:rPr lang="en-US" sz="2000" spc="5" dirty="0">
                    <a:latin typeface="Tahoma"/>
                    <a:cs typeface="Tahoma"/>
                  </a:rPr>
                  <a:t>can</a:t>
                </a:r>
                <a:endParaRPr lang="en-US" sz="2000" dirty="0">
                  <a:latin typeface="Tahoma"/>
                  <a:cs typeface="Tahoma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398905" algn="l"/>
                    <a:tab pos="1839595" algn="l"/>
                  </a:tabLst>
                </a:pPr>
                <a:r>
                  <a:rPr lang="en-US" sz="2000" spc="15" dirty="0">
                    <a:latin typeface="Tahoma"/>
                    <a:cs typeface="Tahoma"/>
                  </a:rPr>
                  <a:t>Compute </a:t>
                </a:r>
                <a:r>
                  <a:rPr lang="en-US" sz="2000" spc="10" dirty="0">
                    <a:latin typeface="Tahoma"/>
                    <a:cs typeface="Tahoma"/>
                  </a:rPr>
                  <a:t>whether all data points in the </a:t>
                </a:r>
                <a:r>
                  <a:rPr lang="en-US" sz="2000" spc="5" dirty="0">
                    <a:latin typeface="Tahoma"/>
                    <a:cs typeface="Tahoma"/>
                  </a:rPr>
                  <a:t>correct</a:t>
                </a:r>
                <a:r>
                  <a:rPr lang="en-US" sz="2000" spc="20" dirty="0">
                    <a:latin typeface="Tahoma"/>
                    <a:cs typeface="Tahoma"/>
                  </a:rPr>
                  <a:t> </a:t>
                </a:r>
                <a:r>
                  <a:rPr lang="en-US" sz="2000" spc="10" dirty="0">
                    <a:latin typeface="Tahoma"/>
                    <a:cs typeface="Tahoma"/>
                  </a:rPr>
                  <a:t>half-planes</a:t>
                </a:r>
                <a:endParaRPr lang="en-US" sz="2000" dirty="0">
                  <a:latin typeface="Tahoma"/>
                  <a:cs typeface="Tahoma"/>
                </a:endParaRPr>
              </a:p>
              <a:p>
                <a:pPr marL="355600" indent="-342900">
                  <a:lnSpc>
                    <a:spcPct val="100000"/>
                  </a:lnSpc>
                  <a:spcBef>
                    <a:spcPts val="430"/>
                  </a:spcBef>
                  <a:buFont typeface="Arial" panose="020B0604020202020204" pitchFamily="34" charset="0"/>
                  <a:buChar char="•"/>
                  <a:tabLst>
                    <a:tab pos="1398905" algn="l"/>
                    <a:tab pos="1839595" algn="l"/>
                  </a:tabLst>
                </a:pPr>
                <a:r>
                  <a:rPr lang="en-US" sz="2000" spc="15" dirty="0">
                    <a:latin typeface="Tahoma"/>
                    <a:cs typeface="Tahoma"/>
                  </a:rPr>
                  <a:t>Compute the </a:t>
                </a:r>
                <a:r>
                  <a:rPr lang="en-US" sz="2000" spc="10" dirty="0">
                    <a:latin typeface="Tahoma"/>
                    <a:cs typeface="Tahoma"/>
                  </a:rPr>
                  <a:t>width of </a:t>
                </a:r>
                <a:r>
                  <a:rPr lang="en-US" sz="2000" spc="5" dirty="0">
                    <a:latin typeface="Tahoma"/>
                    <a:cs typeface="Tahoma"/>
                  </a:rPr>
                  <a:t>the</a:t>
                </a:r>
                <a:r>
                  <a:rPr lang="en-US" sz="2000" spc="-40" dirty="0">
                    <a:latin typeface="Tahoma"/>
                    <a:cs typeface="Tahoma"/>
                  </a:rPr>
                  <a:t> </a:t>
                </a:r>
                <a:r>
                  <a:rPr lang="en-US" sz="2000" spc="10" dirty="0">
                    <a:latin typeface="Tahoma"/>
                    <a:cs typeface="Tahoma"/>
                  </a:rPr>
                  <a:t>margin</a:t>
                </a:r>
                <a:endParaRPr lang="en-US" sz="2000" dirty="0">
                  <a:latin typeface="Tahoma"/>
                  <a:cs typeface="Tahoma"/>
                </a:endParaRPr>
              </a:p>
              <a:p>
                <a:pPr marL="187325" marR="17780" indent="-175260">
                  <a:lnSpc>
                    <a:spcPct val="102499"/>
                  </a:lnSpc>
                  <a:spcBef>
                    <a:spcPts val="300"/>
                  </a:spcBef>
                  <a:tabLst>
                    <a:tab pos="1056005" algn="l"/>
                  </a:tabLst>
                </a:pPr>
                <a:r>
                  <a:rPr lang="en-US" sz="2000" spc="10" dirty="0">
                    <a:latin typeface="Tahoma"/>
                    <a:cs typeface="Tahoma"/>
                  </a:rPr>
                  <a:t>So </a:t>
                </a:r>
                <a:r>
                  <a:rPr lang="en-US" sz="2000" spc="15" dirty="0">
                    <a:latin typeface="Tahoma"/>
                    <a:cs typeface="Tahoma"/>
                  </a:rPr>
                  <a:t>now we </a:t>
                </a:r>
                <a:r>
                  <a:rPr lang="en-US" sz="2000" spc="10" dirty="0">
                    <a:latin typeface="Tahoma"/>
                    <a:cs typeface="Tahoma"/>
                  </a:rPr>
                  <a:t>just need </a:t>
                </a:r>
                <a:r>
                  <a:rPr lang="en-US" sz="2000" spc="5" dirty="0">
                    <a:latin typeface="Tahoma"/>
                    <a:cs typeface="Tahoma"/>
                  </a:rPr>
                  <a:t>to </a:t>
                </a:r>
                <a:r>
                  <a:rPr lang="en-US" sz="2000" spc="10" dirty="0">
                    <a:latin typeface="Tahoma"/>
                    <a:cs typeface="Tahoma"/>
                  </a:rPr>
                  <a:t>write a program </a:t>
                </a:r>
                <a:r>
                  <a:rPr lang="en-US" sz="2000" spc="5" dirty="0">
                    <a:latin typeface="Tahoma"/>
                    <a:cs typeface="Tahoma"/>
                  </a:rPr>
                  <a:t>to </a:t>
                </a:r>
                <a:r>
                  <a:rPr lang="en-US" sz="2000" spc="10" dirty="0">
                    <a:latin typeface="Tahoma"/>
                    <a:cs typeface="Tahoma"/>
                  </a:rPr>
                  <a:t>search </a:t>
                </a:r>
                <a:r>
                  <a:rPr lang="en-US" sz="2000" spc="5" dirty="0">
                    <a:latin typeface="Tahoma"/>
                    <a:cs typeface="Tahoma"/>
                  </a:rPr>
                  <a:t>the </a:t>
                </a:r>
                <a:r>
                  <a:rPr lang="en-US" sz="2000" spc="10" dirty="0">
                    <a:latin typeface="Tahoma"/>
                    <a:cs typeface="Tahoma"/>
                  </a:rPr>
                  <a:t>space of</a:t>
                </a:r>
                <a:r>
                  <a:rPr lang="en-US" sz="2000" spc="20" dirty="0">
                    <a:latin typeface="Tahoma"/>
                    <a:cs typeface="Tahoma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pc="15" dirty="0" smtClean="0">
                        <a:latin typeface="Cambria Math" panose="02040503050406030204" pitchFamily="18" charset="0"/>
                        <a:cs typeface="Tahoma"/>
                      </a:rPr>
                      <m:t>𝒘</m:t>
                    </m:r>
                  </m:oMath>
                </a14:m>
                <a:r>
                  <a:rPr lang="en-US" sz="2000" i="1" spc="15" dirty="0">
                    <a:latin typeface="Tahoma"/>
                    <a:cs typeface="Tahoma"/>
                  </a:rPr>
                  <a:t>’s</a:t>
                </a:r>
                <a:r>
                  <a:rPr lang="en-US" sz="2000" spc="25" dirty="0">
                    <a:latin typeface="Tahoma"/>
                    <a:cs typeface="Tahoma"/>
                  </a:rPr>
                  <a:t> </a:t>
                </a:r>
                <a:r>
                  <a:rPr lang="en-US" sz="2000" spc="10" dirty="0">
                    <a:latin typeface="Tahoma"/>
                    <a:cs typeface="Tahoma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 spc="10" dirty="0" smtClean="0">
                        <a:latin typeface="Cambria Math" panose="02040503050406030204" pitchFamily="18" charset="0"/>
                        <a:cs typeface="Tahoma"/>
                      </a:rPr>
                      <m:t>𝑏</m:t>
                    </m:r>
                  </m:oMath>
                </a14:m>
                <a:r>
                  <a:rPr lang="en-US" sz="2000" spc="5" dirty="0">
                    <a:latin typeface="Tahoma"/>
                    <a:cs typeface="Tahoma"/>
                  </a:rPr>
                  <a:t>’s to </a:t>
                </a:r>
                <a:r>
                  <a:rPr lang="en-US" sz="2000" spc="10" dirty="0">
                    <a:latin typeface="Tahoma"/>
                    <a:cs typeface="Tahoma"/>
                  </a:rPr>
                  <a:t>find the widest margin that </a:t>
                </a:r>
                <a:r>
                  <a:rPr lang="en-US" sz="2000" spc="15" dirty="0">
                    <a:latin typeface="Tahoma"/>
                    <a:cs typeface="Tahoma"/>
                  </a:rPr>
                  <a:t>matches </a:t>
                </a:r>
                <a:r>
                  <a:rPr lang="en-US" sz="2000" spc="10" dirty="0">
                    <a:latin typeface="Tahoma"/>
                    <a:cs typeface="Tahoma"/>
                  </a:rPr>
                  <a:t>all  </a:t>
                </a:r>
                <a:r>
                  <a:rPr lang="en-US" sz="2000" spc="5" dirty="0">
                    <a:latin typeface="Tahoma"/>
                    <a:cs typeface="Tahoma"/>
                  </a:rPr>
                  <a:t>the</a:t>
                </a:r>
                <a:r>
                  <a:rPr lang="en-US" sz="2000" dirty="0">
                    <a:latin typeface="Tahoma"/>
                    <a:cs typeface="Tahoma"/>
                  </a:rPr>
                  <a:t> </a:t>
                </a:r>
                <a:r>
                  <a:rPr lang="en-US" sz="2000" spc="10" dirty="0" err="1">
                    <a:latin typeface="Tahoma"/>
                    <a:cs typeface="Tahoma"/>
                  </a:rPr>
                  <a:t>datapoints</a:t>
                </a:r>
                <a:r>
                  <a:rPr lang="en-US" sz="2000" spc="10" dirty="0">
                    <a:latin typeface="Tahoma"/>
                    <a:cs typeface="Tahoma"/>
                  </a:rPr>
                  <a:t>. </a:t>
                </a:r>
                <a:r>
                  <a:rPr lang="en-US" sz="2000" i="1" spc="10" dirty="0">
                    <a:solidFill>
                      <a:srgbClr val="00B050"/>
                    </a:solidFill>
                    <a:latin typeface="Tahoma"/>
                    <a:cs typeface="Tahoma"/>
                  </a:rPr>
                  <a:t>How?</a:t>
                </a:r>
                <a:endParaRPr lang="en-US" sz="2000" i="1" dirty="0">
                  <a:solidFill>
                    <a:srgbClr val="00B050"/>
                  </a:solidFill>
                  <a:latin typeface="Tahoma"/>
                  <a:cs typeface="Tahoma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340"/>
                  </a:spcBef>
                </a:pPr>
                <a:r>
                  <a:rPr lang="en-US" sz="2000" spc="10" dirty="0">
                    <a:solidFill>
                      <a:srgbClr val="009A00"/>
                    </a:solidFill>
                    <a:latin typeface="Tahoma"/>
                    <a:cs typeface="Tahoma"/>
                  </a:rPr>
                  <a:t>Gradient descent? Simulated Annealing? Newton’s Method?</a:t>
                </a:r>
                <a:endParaRPr lang="en-US" sz="2000" dirty="0">
                  <a:latin typeface="Tahoma"/>
                  <a:cs typeface="Tahoma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25" y="4172382"/>
                <a:ext cx="8777975" cy="2130840"/>
              </a:xfrm>
              <a:prstGeom prst="rect">
                <a:avLst/>
              </a:prstGeom>
              <a:blipFill>
                <a:blip r:embed="rId6"/>
                <a:stretch>
                  <a:fillRect l="-578" t="-1786" r="-57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13819" y="1096681"/>
            <a:ext cx="5054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Computing the margin width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595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4343" y="1860199"/>
            <a:ext cx="5090447" cy="1819691"/>
            <a:chOff x="1144343" y="1860199"/>
            <a:chExt cx="5090447" cy="1819691"/>
          </a:xfrm>
        </p:grpSpPr>
        <p:grpSp>
          <p:nvGrpSpPr>
            <p:cNvPr id="11" name="Group 10"/>
            <p:cNvGrpSpPr/>
            <p:nvPr/>
          </p:nvGrpSpPr>
          <p:grpSpPr>
            <a:xfrm>
              <a:off x="1144343" y="1860199"/>
              <a:ext cx="5090447" cy="1819691"/>
              <a:chOff x="1144343" y="1860199"/>
              <a:chExt cx="5090447" cy="1819691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1488644" y="1916832"/>
                <a:ext cx="2651308" cy="122413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1619672" y="2218293"/>
                <a:ext cx="2664296" cy="12107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782536" y="2469183"/>
                <a:ext cx="2664296" cy="1210707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 rot="20046613">
                <a:off x="1144343" y="1860199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FF0000"/>
                    </a:solidFill>
                  </a:rPr>
                  <a:t>“Predict Class = +1”</a:t>
                </a:r>
              </a:p>
              <a:p>
                <a:r>
                  <a:rPr lang="en-GB" dirty="0">
                    <a:solidFill>
                      <a:srgbClr val="FF0000"/>
                    </a:solidFill>
                  </a:rPr>
                  <a:t>	zone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 rot="20046613">
                <a:off x="2080447" y="2796303"/>
                <a:ext cx="33843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“Predict Class = -1”</a:t>
                </a:r>
              </a:p>
              <a:p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	zone</a:t>
                </a:r>
                <a:endPara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>
                <a:off x="4211960" y="1868537"/>
                <a:ext cx="360040" cy="60064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160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a14:m>
                    <a:r>
                      <a:rPr lang="en-GB" sz="1600" dirty="0"/>
                      <a:t> = Margin Width</a:t>
                    </a:r>
                    <a:endParaRPr lang="en-US" sz="1600" dirty="0"/>
                  </a:p>
                </p:txBody>
              </p:sp>
            </mc:Choice>
            <mc:Fallback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4996" y="1923242"/>
                    <a:ext cx="1819794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6722" y="1988840"/>
                  <a:ext cx="511290" cy="35334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b="0" i="1" smtClean="0">
                                <a:solidFill>
                                  <a:srgbClr val="98002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solidFill>
                      <a:srgbClr val="98002E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509" y="2639116"/>
                  <a:ext cx="511290" cy="35334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solidFill>
                    <a:srgbClr val="00206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676140" y="1900965"/>
                <a:ext cx="1798846" cy="855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GB" sz="2400" b="1" i="1" dirty="0"/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1" i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140" y="1900965"/>
                <a:ext cx="1798846" cy="8552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06FA93-0D70-274F-B9BA-E5A7D748B1A7}"/>
                  </a:ext>
                </a:extLst>
              </p:cNvPr>
              <p:cNvSpPr txBox="1"/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306FA93-0D70-274F-B9BA-E5A7D748B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24641" y="3327863"/>
                <a:ext cx="168249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83D981-E808-D54E-9018-869D5D83EF86}"/>
                  </a:ext>
                </a:extLst>
              </p:cNvPr>
              <p:cNvSpPr txBox="1"/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83D981-E808-D54E-9018-869D5D83E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184879" y="3598890"/>
                <a:ext cx="164668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F70760-6E8C-6844-A978-9C058B7670BC}"/>
                  </a:ext>
                </a:extLst>
              </p:cNvPr>
              <p:cNvSpPr txBox="1"/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= −1</m:t>
                      </m:r>
                    </m:oMath>
                  </m:oMathPara>
                </a14:m>
                <a:endPara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F70760-6E8C-6844-A978-9C058B767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46613">
                <a:off x="417919" y="3832116"/>
                <a:ext cx="156814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6F326F-1A09-0541-86AF-EF784C0703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027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63"/>
    </mc:Choice>
    <mc:Fallback>
      <p:transition spd="slow" advTm="5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2|20.8|39|6|3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79.1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0.5|3.1|13.3|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5.7|8.2|31.5|25.2|9|3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32.8|1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3.4|2.6|22.4|18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2.8|2.1|-1725.9|3|54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.9|2.3|6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.2|10.5|0.9|3.3|5.8|1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6|2.7|4.8|3.4|0.7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7.3|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|32.4|2.4|13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6.5|33.4|67.4|16.3|13.1|3.2|22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|28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.1|40.7|7.9|1.6|9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4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2.7|6.9|75.2|3.1|0.9|3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.5|7.1|6.7|31.4|19.2|3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3.1|4.5|27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28.3|12.1|23.2|28.1"/>
</p:tagLst>
</file>

<file path=ppt/theme/theme1.xml><?xml version="1.0" encoding="utf-8"?>
<a:theme xmlns:a="http://schemas.openxmlformats.org/drawingml/2006/main" name="UWA template">
  <a:themeElements>
    <a:clrScheme name="UWA">
      <a:dk1>
        <a:sysClr val="windowText" lastClr="000000"/>
      </a:dk1>
      <a:lt1>
        <a:sysClr val="window" lastClr="FFFFFF"/>
      </a:lt1>
      <a:dk2>
        <a:srgbClr val="3F4231"/>
      </a:dk2>
      <a:lt2>
        <a:srgbClr val="EEECE1"/>
      </a:lt2>
      <a:accent1>
        <a:srgbClr val="64BCC1"/>
      </a:accent1>
      <a:accent2>
        <a:srgbClr val="C3F97B"/>
      </a:accent2>
      <a:accent3>
        <a:srgbClr val="918071"/>
      </a:accent3>
      <a:accent4>
        <a:srgbClr val="F0E4C6"/>
      </a:accent4>
      <a:accent5>
        <a:srgbClr val="304C87"/>
      </a:accent5>
      <a:accent6>
        <a:srgbClr val="D7AA29"/>
      </a:accent6>
      <a:hlink>
        <a:srgbClr val="0000FF"/>
      </a:hlink>
      <a:folHlink>
        <a:srgbClr val="21241B"/>
      </a:folHlink>
    </a:clrScheme>
    <a:fontScheme name="UW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UWA template</Template>
  <TotalTime>10059</TotalTime>
  <Words>2376</Words>
  <Application>Microsoft Macintosh PowerPoint</Application>
  <PresentationFormat>On-screen Show (4:3)</PresentationFormat>
  <Paragraphs>413</Paragraphs>
  <Slides>31</Slides>
  <Notes>13</Notes>
  <HiddenSlides>0</HiddenSlides>
  <MMClips>31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Courier</vt:lpstr>
      <vt:lpstr>Georgia</vt:lpstr>
      <vt:lpstr>Tahoma</vt:lpstr>
      <vt:lpstr>Times New Roman</vt:lpstr>
      <vt:lpstr>Wingdings</vt:lpstr>
      <vt:lpstr>UWA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Example: Neural Network Training</vt:lpstr>
      <vt:lpstr>Objective Function</vt:lpstr>
      <vt:lpstr>Maximizing / Minimizing the Objective Function</vt:lpstr>
      <vt:lpstr>Grid Search</vt:lpstr>
      <vt:lpstr>Gradient Descent</vt:lpstr>
      <vt:lpstr>Gradient Descent</vt:lpstr>
      <vt:lpstr>PowerPoint Presentation</vt:lpstr>
      <vt:lpstr>Margin Maximization Problem</vt:lpstr>
      <vt:lpstr>PowerPoint Presentation</vt:lpstr>
      <vt:lpstr>PowerPoint Presentation</vt:lpstr>
      <vt:lpstr>PowerPoint Presentation</vt:lpstr>
      <vt:lpstr>Computing Classifier Confidence</vt:lpstr>
      <vt:lpstr>Computing Classifier Confidence</vt:lpstr>
      <vt:lpstr>Computing Classifier Confidence</vt:lpstr>
      <vt:lpstr> </vt:lpstr>
      <vt:lpstr>Binary to Multi-Class</vt:lpstr>
      <vt:lpstr>One-vs-All</vt:lpstr>
      <vt:lpstr>Solving MultiClass with One-vs-All learning</vt:lpstr>
      <vt:lpstr>All-vs-All</vt:lpstr>
      <vt:lpstr>Solving MultiClass with All-vs-All learning</vt:lpstr>
      <vt:lpstr>One-vs-All vs. All-vs-All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Shafait</dc:creator>
  <cp:lastModifiedBy>Microsoft Office User</cp:lastModifiedBy>
  <cp:revision>419</cp:revision>
  <dcterms:created xsi:type="dcterms:W3CDTF">2014-08-19T00:39:23Z</dcterms:created>
  <dcterms:modified xsi:type="dcterms:W3CDTF">2020-04-12T07:52:38Z</dcterms:modified>
</cp:coreProperties>
</file>